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92889" r:id="rId5"/>
    <p:sldMasterId id="2147492903" r:id="rId6"/>
    <p:sldMasterId id="2147493013" r:id="rId7"/>
  </p:sldMasterIdLst>
  <p:notesMasterIdLst>
    <p:notesMasterId r:id="rId17"/>
  </p:notesMasterIdLst>
  <p:handoutMasterIdLst>
    <p:handoutMasterId r:id="rId18"/>
  </p:handoutMasterIdLst>
  <p:sldIdLst>
    <p:sldId id="2272" r:id="rId8"/>
    <p:sldId id="2280" r:id="rId9"/>
    <p:sldId id="2296" r:id="rId10"/>
    <p:sldId id="2231" r:id="rId11"/>
    <p:sldId id="2254" r:id="rId12"/>
    <p:sldId id="2260" r:id="rId13"/>
    <p:sldId id="2261" r:id="rId14"/>
    <p:sldId id="2300" r:id="rId15"/>
    <p:sldId id="2301" r:id="rId16"/>
  </p:sldIdLst>
  <p:sldSz cx="9906000" cy="6858000" type="A4"/>
  <p:notesSz cx="7104063" cy="10234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91B9"/>
    <a:srgbClr val="006699"/>
    <a:srgbClr val="E8F3FC"/>
    <a:srgbClr val="AFD7FF"/>
    <a:srgbClr val="E4F2FC"/>
    <a:srgbClr val="CCECFF"/>
    <a:srgbClr val="E5EDEF"/>
    <a:srgbClr val="71C2FF"/>
    <a:srgbClr val="FFD961"/>
    <a:srgbClr val="EDF1F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4" autoAdjust="0"/>
    <p:restoredTop sz="99012" autoAdjust="0"/>
  </p:normalViewPr>
  <p:slideViewPr>
    <p:cSldViewPr snapToGrid="0">
      <p:cViewPr varScale="1">
        <p:scale>
          <a:sx n="100" d="100"/>
          <a:sy n="100" d="100"/>
        </p:scale>
        <p:origin x="-102" y="-21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-2130" y="-84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1DB35C-4688-438D-BCE7-3A5F8C5CF4C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747D23-0B38-4258-BD83-55911A556CA9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отношении потребителей</a:t>
          </a:r>
        </a:p>
      </dgm:t>
    </dgm:pt>
    <dgm:pt modelId="{F3EA7775-8281-4A15-83EA-79A34B377307}" type="parTrans" cxnId="{0DFB3264-F90A-4338-828B-1D744A64AA4F}">
      <dgm:prSet/>
      <dgm:spPr/>
      <dgm:t>
        <a:bodyPr/>
        <a:lstStyle/>
        <a:p>
          <a:endParaRPr lang="ru-RU"/>
        </a:p>
      </dgm:t>
    </dgm:pt>
    <dgm:pt modelId="{BE3B3942-2B6A-431E-A049-77198C88947E}" type="sibTrans" cxnId="{0DFB3264-F90A-4338-828B-1D744A64AA4F}">
      <dgm:prSet/>
      <dgm:spPr/>
      <dgm:t>
        <a:bodyPr/>
        <a:lstStyle/>
        <a:p>
          <a:endParaRPr lang="ru-RU"/>
        </a:p>
      </dgm:t>
    </dgm:pt>
    <dgm:pt modelId="{92785B39-8093-4EC0-9CDE-9875BDB7BC38}">
      <dgm:prSet phldrT="[Текст]" custT="1"/>
      <dgm:spPr/>
      <dgm:t>
        <a:bodyPr/>
        <a:lstStyle/>
        <a:p>
          <a:r>
            <a:rPr lang="ru-RU" sz="1300" dirty="0" smtClean="0">
              <a:solidFill>
                <a:srgbClr val="002060"/>
              </a:solidFill>
            </a:rPr>
            <a:t>Обеспечить объем продаж на уровне 2008 года</a:t>
          </a:r>
          <a:endParaRPr lang="ru-RU" sz="1300" dirty="0"/>
        </a:p>
      </dgm:t>
    </dgm:pt>
    <dgm:pt modelId="{43F0940D-9B08-4424-86DC-051969CF8FA7}" type="parTrans" cxnId="{6C32F08C-043C-459D-BEE6-A4DC81C01761}">
      <dgm:prSet/>
      <dgm:spPr/>
      <dgm:t>
        <a:bodyPr/>
        <a:lstStyle/>
        <a:p>
          <a:endParaRPr lang="ru-RU"/>
        </a:p>
      </dgm:t>
    </dgm:pt>
    <dgm:pt modelId="{66C8D4E6-9C44-47A4-857B-AEF85B56D79E}" type="sibTrans" cxnId="{6C32F08C-043C-459D-BEE6-A4DC81C01761}">
      <dgm:prSet/>
      <dgm:spPr/>
      <dgm:t>
        <a:bodyPr/>
        <a:lstStyle/>
        <a:p>
          <a:endParaRPr lang="ru-RU"/>
        </a:p>
      </dgm:t>
    </dgm:pt>
    <dgm:pt modelId="{DAD4297B-AE0A-48C3-B246-AD3BF7C7434E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отношении персонала</a:t>
          </a:r>
          <a:endParaRPr lang="ru-RU" dirty="0"/>
        </a:p>
      </dgm:t>
    </dgm:pt>
    <dgm:pt modelId="{2B3F3CBD-793C-4C5E-897A-134E6DA3CA1F}" type="parTrans" cxnId="{74415269-5701-4204-9D31-274C8CB00C36}">
      <dgm:prSet/>
      <dgm:spPr/>
      <dgm:t>
        <a:bodyPr/>
        <a:lstStyle/>
        <a:p>
          <a:endParaRPr lang="ru-RU"/>
        </a:p>
      </dgm:t>
    </dgm:pt>
    <dgm:pt modelId="{19746D48-BA02-4658-B04A-DB54F45BE068}" type="sibTrans" cxnId="{74415269-5701-4204-9D31-274C8CB00C36}">
      <dgm:prSet/>
      <dgm:spPr/>
      <dgm:t>
        <a:bodyPr/>
        <a:lstStyle/>
        <a:p>
          <a:endParaRPr lang="ru-RU"/>
        </a:p>
      </dgm:t>
    </dgm:pt>
    <dgm:pt modelId="{5810202D-3C6C-468C-94E8-56EEB62D5F12}">
      <dgm:prSet phldrT="[Текст]" custT="1"/>
      <dgm:spPr/>
      <dgm:t>
        <a:bodyPr/>
        <a:lstStyle/>
        <a:p>
          <a:r>
            <a:rPr lang="ru-RU" sz="1300" dirty="0" smtClean="0">
              <a:solidFill>
                <a:srgbClr val="002060"/>
              </a:solidFill>
            </a:rPr>
            <a:t>Обеспечить рост доли на рынке по важнейшим продуктам в соответствии с маркетинговым планом</a:t>
          </a:r>
          <a:endParaRPr lang="ru-RU" sz="1300" dirty="0"/>
        </a:p>
      </dgm:t>
    </dgm:pt>
    <dgm:pt modelId="{248E9923-2CC5-4644-A0C9-A3156D82BE92}" type="parTrans" cxnId="{38D834B6-03D6-4532-BC8A-A4BE503E4BEF}">
      <dgm:prSet/>
      <dgm:spPr/>
      <dgm:t>
        <a:bodyPr/>
        <a:lstStyle/>
        <a:p>
          <a:endParaRPr lang="ru-RU"/>
        </a:p>
      </dgm:t>
    </dgm:pt>
    <dgm:pt modelId="{2FA3EE8C-7CFC-4C4C-B30E-2C805F84B506}" type="sibTrans" cxnId="{38D834B6-03D6-4532-BC8A-A4BE503E4BEF}">
      <dgm:prSet/>
      <dgm:spPr/>
      <dgm:t>
        <a:bodyPr/>
        <a:lstStyle/>
        <a:p>
          <a:endParaRPr lang="ru-RU"/>
        </a:p>
      </dgm:t>
    </dgm:pt>
    <dgm:pt modelId="{FD17854E-0F91-4561-B512-4C9C1EF22847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отношении инноваций</a:t>
          </a:r>
          <a:endParaRPr lang="ru-RU" dirty="0"/>
        </a:p>
      </dgm:t>
    </dgm:pt>
    <dgm:pt modelId="{46DB6CB1-6BFA-4672-B29E-75B49C737459}" type="parTrans" cxnId="{5DDE528F-F417-4E9D-A346-0F72EF32DD7A}">
      <dgm:prSet/>
      <dgm:spPr/>
      <dgm:t>
        <a:bodyPr/>
        <a:lstStyle/>
        <a:p>
          <a:endParaRPr lang="ru-RU"/>
        </a:p>
      </dgm:t>
    </dgm:pt>
    <dgm:pt modelId="{30FC98EC-6B81-43ED-8416-A33C57EDFA83}" type="sibTrans" cxnId="{5DDE528F-F417-4E9D-A346-0F72EF32DD7A}">
      <dgm:prSet/>
      <dgm:spPr/>
      <dgm:t>
        <a:bodyPr/>
        <a:lstStyle/>
        <a:p>
          <a:endParaRPr lang="ru-RU"/>
        </a:p>
      </dgm:t>
    </dgm:pt>
    <dgm:pt modelId="{BAB06380-26AA-41DB-B708-F002440D8F8E}">
      <dgm:prSet phldrT="[Текст]" custT="1"/>
      <dgm:spPr/>
      <dgm:t>
        <a:bodyPr/>
        <a:lstStyle/>
        <a:p>
          <a:r>
            <a:rPr lang="ru-RU" sz="1300" dirty="0" smtClean="0">
              <a:solidFill>
                <a:srgbClr val="002060"/>
              </a:solidFill>
            </a:rPr>
            <a:t>Добиться повышения уровня удовлетворенности клиентов по результатам внешнего опроса и обеспечить  выполнение внутренних нормативов удовлетворенности</a:t>
          </a:r>
          <a:endParaRPr lang="ru-RU" sz="1300" dirty="0"/>
        </a:p>
      </dgm:t>
    </dgm:pt>
    <dgm:pt modelId="{786B2953-CE07-4F9D-A4F3-52D1BBEDB936}" type="parTrans" cxnId="{E44572C4-F932-4B41-BA67-38D0A55C12EF}">
      <dgm:prSet/>
      <dgm:spPr/>
      <dgm:t>
        <a:bodyPr/>
        <a:lstStyle/>
        <a:p>
          <a:endParaRPr lang="ru-RU"/>
        </a:p>
      </dgm:t>
    </dgm:pt>
    <dgm:pt modelId="{FF73EA36-1D3B-49CD-82CE-8678E397C8BC}" type="sibTrans" cxnId="{E44572C4-F932-4B41-BA67-38D0A55C12EF}">
      <dgm:prSet/>
      <dgm:spPr/>
      <dgm:t>
        <a:bodyPr/>
        <a:lstStyle/>
        <a:p>
          <a:endParaRPr lang="ru-RU"/>
        </a:p>
      </dgm:t>
    </dgm:pt>
    <dgm:pt modelId="{42A86B3A-499F-4554-84FA-B066B3B611A9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отношении ресурсов</a:t>
          </a:r>
          <a:endParaRPr lang="ru-RU" dirty="0"/>
        </a:p>
      </dgm:t>
    </dgm:pt>
    <dgm:pt modelId="{332343B4-B595-4A05-BE56-17B109A7F729}" type="parTrans" cxnId="{7624419A-A39B-421A-9C4C-7B3A8E36B8DA}">
      <dgm:prSet/>
      <dgm:spPr/>
      <dgm:t>
        <a:bodyPr/>
        <a:lstStyle/>
        <a:p>
          <a:endParaRPr lang="ru-RU"/>
        </a:p>
      </dgm:t>
    </dgm:pt>
    <dgm:pt modelId="{F6C8095A-A0B3-459B-8056-9D61604BC430}" type="sibTrans" cxnId="{7624419A-A39B-421A-9C4C-7B3A8E36B8DA}">
      <dgm:prSet/>
      <dgm:spPr/>
      <dgm:t>
        <a:bodyPr/>
        <a:lstStyle/>
        <a:p>
          <a:endParaRPr lang="ru-RU"/>
        </a:p>
      </dgm:t>
    </dgm:pt>
    <dgm:pt modelId="{E32F0876-26B2-436B-8594-D9D59CEC8A37}">
      <dgm:prSet phldrT="[Текст]" custT="1"/>
      <dgm:spPr/>
      <dgm:t>
        <a:bodyPr/>
        <a:lstStyle/>
        <a:p>
          <a:r>
            <a:rPr lang="ru-RU" sz="1300" dirty="0" smtClean="0">
              <a:solidFill>
                <a:srgbClr val="002060"/>
              </a:solidFill>
            </a:rPr>
            <a:t>Утвердить стратегию сервиса</a:t>
          </a:r>
          <a:endParaRPr lang="ru-RU" sz="1300" dirty="0"/>
        </a:p>
      </dgm:t>
    </dgm:pt>
    <dgm:pt modelId="{2D7B89AD-D3D0-4403-9E40-D3FCAAAF4EAB}" type="parTrans" cxnId="{3366C7E0-834A-46BA-9803-6FB174A91878}">
      <dgm:prSet/>
      <dgm:spPr/>
      <dgm:t>
        <a:bodyPr/>
        <a:lstStyle/>
        <a:p>
          <a:endParaRPr lang="ru-RU"/>
        </a:p>
      </dgm:t>
    </dgm:pt>
    <dgm:pt modelId="{41DE0B4A-40A5-42C7-8ED4-4768C7E64DF9}" type="sibTrans" cxnId="{3366C7E0-834A-46BA-9803-6FB174A91878}">
      <dgm:prSet/>
      <dgm:spPr/>
      <dgm:t>
        <a:bodyPr/>
        <a:lstStyle/>
        <a:p>
          <a:endParaRPr lang="ru-RU"/>
        </a:p>
      </dgm:t>
    </dgm:pt>
    <dgm:pt modelId="{26953A7F-37ED-4070-A9B4-60B759DC2F8E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отношении системы качества</a:t>
          </a:r>
          <a:endParaRPr lang="ru-RU" dirty="0"/>
        </a:p>
      </dgm:t>
    </dgm:pt>
    <dgm:pt modelId="{E243A616-29E3-4ADB-9B05-4C3E7641E3F1}" type="parTrans" cxnId="{9B65D5B0-1DBE-478E-A163-B43E1936D24B}">
      <dgm:prSet/>
      <dgm:spPr/>
      <dgm:t>
        <a:bodyPr/>
        <a:lstStyle/>
        <a:p>
          <a:endParaRPr lang="ru-RU"/>
        </a:p>
      </dgm:t>
    </dgm:pt>
    <dgm:pt modelId="{F130434E-5486-4662-976C-8BB8546C64B8}" type="sibTrans" cxnId="{9B65D5B0-1DBE-478E-A163-B43E1936D24B}">
      <dgm:prSet/>
      <dgm:spPr/>
      <dgm:t>
        <a:bodyPr/>
        <a:lstStyle/>
        <a:p>
          <a:endParaRPr lang="ru-RU"/>
        </a:p>
      </dgm:t>
    </dgm:pt>
    <dgm:pt modelId="{E887FDD4-651B-4463-934B-976F7F7B443D}">
      <dgm:prSet phldrT="[Текст]" custT="1"/>
      <dgm:spPr/>
      <dgm:t>
        <a:bodyPr/>
        <a:lstStyle/>
        <a:p>
          <a:r>
            <a:rPr lang="ru-RU" sz="1300" dirty="0" err="1" smtClean="0"/>
            <a:t>Ывы</a:t>
          </a:r>
          <a:endParaRPr lang="ru-RU" sz="1300" dirty="0"/>
        </a:p>
      </dgm:t>
    </dgm:pt>
    <dgm:pt modelId="{DA46A71F-724C-4622-A38D-CAA96C7992AE}" type="parTrans" cxnId="{D1858B78-41B8-4028-B791-2D4F329B436D}">
      <dgm:prSet/>
      <dgm:spPr/>
      <dgm:t>
        <a:bodyPr/>
        <a:lstStyle/>
        <a:p>
          <a:endParaRPr lang="ru-RU"/>
        </a:p>
      </dgm:t>
    </dgm:pt>
    <dgm:pt modelId="{3F627510-DD2E-447E-A00D-BD2D220E6D47}" type="sibTrans" cxnId="{D1858B78-41B8-4028-B791-2D4F329B436D}">
      <dgm:prSet/>
      <dgm:spPr/>
      <dgm:t>
        <a:bodyPr/>
        <a:lstStyle/>
        <a:p>
          <a:endParaRPr lang="ru-RU"/>
        </a:p>
      </dgm:t>
    </dgm:pt>
    <dgm:pt modelId="{010F2338-8014-45DE-9AFB-05898036A9DE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отношении менеджмента</a:t>
          </a:r>
          <a:endParaRPr lang="ru-RU" dirty="0"/>
        </a:p>
      </dgm:t>
    </dgm:pt>
    <dgm:pt modelId="{9001A3AB-60D0-4F2F-9A47-010BE4600DD6}" type="parTrans" cxnId="{B5F58D6B-F865-4F26-B00A-9916039A47FA}">
      <dgm:prSet/>
      <dgm:spPr/>
      <dgm:t>
        <a:bodyPr/>
        <a:lstStyle/>
        <a:p>
          <a:endParaRPr lang="ru-RU"/>
        </a:p>
      </dgm:t>
    </dgm:pt>
    <dgm:pt modelId="{ED842509-E7DA-4739-A8BF-BE175ED25D79}" type="sibTrans" cxnId="{B5F58D6B-F865-4F26-B00A-9916039A47FA}">
      <dgm:prSet/>
      <dgm:spPr/>
      <dgm:t>
        <a:bodyPr/>
        <a:lstStyle/>
        <a:p>
          <a:endParaRPr lang="ru-RU"/>
        </a:p>
      </dgm:t>
    </dgm:pt>
    <dgm:pt modelId="{B69F6B87-2373-4FEE-A415-D55AB429479E}">
      <dgm:prSet phldrT="[Текст]" custT="1"/>
      <dgm:spPr/>
      <dgm:t>
        <a:bodyPr/>
        <a:lstStyle/>
        <a:p>
          <a:endParaRPr lang="ru-RU" sz="1300" dirty="0"/>
        </a:p>
      </dgm:t>
    </dgm:pt>
    <dgm:pt modelId="{3F53B1B1-33A7-4AED-8BAA-48BCE78AD90A}" type="parTrans" cxnId="{6D60B318-9390-48F3-B0A0-436BBA995412}">
      <dgm:prSet/>
      <dgm:spPr/>
      <dgm:t>
        <a:bodyPr/>
        <a:lstStyle/>
        <a:p>
          <a:endParaRPr lang="ru-RU"/>
        </a:p>
      </dgm:t>
    </dgm:pt>
    <dgm:pt modelId="{B8AC332E-A266-4A94-91CC-93B5ACF6FC3C}" type="sibTrans" cxnId="{6D60B318-9390-48F3-B0A0-436BBA995412}">
      <dgm:prSet/>
      <dgm:spPr/>
      <dgm:t>
        <a:bodyPr/>
        <a:lstStyle/>
        <a:p>
          <a:endParaRPr lang="ru-RU"/>
        </a:p>
      </dgm:t>
    </dgm:pt>
    <dgm:pt modelId="{1A171A9C-F718-4EA6-A66C-70F3D0C7B98E}" type="pres">
      <dgm:prSet presAssocID="{811DB35C-4688-438D-BCE7-3A5F8C5CF4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89FD73-07DD-4C4D-9768-7BF537746469}" type="pres">
      <dgm:prSet presAssocID="{76747D23-0B38-4258-BD83-55911A556CA9}" presName="linNode" presStyleCnt="0"/>
      <dgm:spPr/>
    </dgm:pt>
    <dgm:pt modelId="{D1717214-957D-4201-A8A1-2064436EB668}" type="pres">
      <dgm:prSet presAssocID="{76747D23-0B38-4258-BD83-55911A556CA9}" presName="parentText" presStyleLbl="node1" presStyleIdx="0" presStyleCnt="6" custScaleX="69082" custLinFactNeighborX="-86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ACAD7C-B4F0-430B-BDFD-24606996DF30}" type="pres">
      <dgm:prSet presAssocID="{76747D23-0B38-4258-BD83-55911A556CA9}" presName="descendantText" presStyleLbl="alignAccFollowNode1" presStyleIdx="0" presStyleCnt="6" custScaleX="1127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CA0C02-68B5-423D-8FFE-7231D0F7F18B}" type="pres">
      <dgm:prSet presAssocID="{BE3B3942-2B6A-431E-A049-77198C88947E}" presName="sp" presStyleCnt="0"/>
      <dgm:spPr/>
    </dgm:pt>
    <dgm:pt modelId="{4CA68548-F34E-4B8A-865A-E0E87546DE96}" type="pres">
      <dgm:prSet presAssocID="{DAD4297B-AE0A-48C3-B246-AD3BF7C7434E}" presName="linNode" presStyleCnt="0"/>
      <dgm:spPr/>
    </dgm:pt>
    <dgm:pt modelId="{BDD4319F-D11E-48AF-812E-D3D5581CE458}" type="pres">
      <dgm:prSet presAssocID="{DAD4297B-AE0A-48C3-B246-AD3BF7C7434E}" presName="parentText" presStyleLbl="node1" presStyleIdx="1" presStyleCnt="6" custScaleX="69082" custLinFactNeighborX="-86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97E72B-4C14-4676-9ABC-267F80DC5094}" type="pres">
      <dgm:prSet presAssocID="{DAD4297B-AE0A-48C3-B246-AD3BF7C7434E}" presName="descendantText" presStyleLbl="alignAccFollowNode1" presStyleIdx="1" presStyleCnt="6" custScaleX="1127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6FA245-83C0-4700-86BD-5D7736FC4978}" type="pres">
      <dgm:prSet presAssocID="{19746D48-BA02-4658-B04A-DB54F45BE068}" presName="sp" presStyleCnt="0"/>
      <dgm:spPr/>
    </dgm:pt>
    <dgm:pt modelId="{2712162D-B9F3-4D1E-A31A-1F622EFD1CC3}" type="pres">
      <dgm:prSet presAssocID="{FD17854E-0F91-4561-B512-4C9C1EF22847}" presName="linNode" presStyleCnt="0"/>
      <dgm:spPr/>
    </dgm:pt>
    <dgm:pt modelId="{35C514FE-7E35-42B6-96B3-8CC17F0DD0FC}" type="pres">
      <dgm:prSet presAssocID="{FD17854E-0F91-4561-B512-4C9C1EF22847}" presName="parentText" presStyleLbl="node1" presStyleIdx="2" presStyleCnt="6" custScaleX="69082" custLinFactNeighborX="-86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017AE-79B1-4634-9D3F-94B1D9314C29}" type="pres">
      <dgm:prSet presAssocID="{FD17854E-0F91-4561-B512-4C9C1EF22847}" presName="descendantText" presStyleLbl="alignAccFollowNode1" presStyleIdx="2" presStyleCnt="6" custScaleX="1127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FF2027-8D06-4C1C-A1C4-7C6E8AA78C70}" type="pres">
      <dgm:prSet presAssocID="{30FC98EC-6B81-43ED-8416-A33C57EDFA83}" presName="sp" presStyleCnt="0"/>
      <dgm:spPr/>
    </dgm:pt>
    <dgm:pt modelId="{9593A3CF-4169-4534-A5F0-5561689A147E}" type="pres">
      <dgm:prSet presAssocID="{42A86B3A-499F-4554-84FA-B066B3B611A9}" presName="linNode" presStyleCnt="0"/>
      <dgm:spPr/>
    </dgm:pt>
    <dgm:pt modelId="{1CB0B416-5FD9-44E9-8686-A6E5D1CBDD93}" type="pres">
      <dgm:prSet presAssocID="{42A86B3A-499F-4554-84FA-B066B3B611A9}" presName="parentText" presStyleLbl="node1" presStyleIdx="3" presStyleCnt="6" custScaleX="69082" custLinFactNeighborX="-86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78AC0-5C1B-4628-903D-5F5286851164}" type="pres">
      <dgm:prSet presAssocID="{42A86B3A-499F-4554-84FA-B066B3B611A9}" presName="descendantText" presStyleLbl="alignAccFollowNode1" presStyleIdx="3" presStyleCnt="6" custScaleX="1127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C8D604-C395-4F2C-9EE2-64EE7173C2BC}" type="pres">
      <dgm:prSet presAssocID="{F6C8095A-A0B3-459B-8056-9D61604BC430}" presName="sp" presStyleCnt="0"/>
      <dgm:spPr/>
    </dgm:pt>
    <dgm:pt modelId="{87BB8C93-4201-44F5-B43D-3840403F9F33}" type="pres">
      <dgm:prSet presAssocID="{26953A7F-37ED-4070-A9B4-60B759DC2F8E}" presName="linNode" presStyleCnt="0"/>
      <dgm:spPr/>
    </dgm:pt>
    <dgm:pt modelId="{80892DB0-6181-46BF-91BD-695DD5118BF8}" type="pres">
      <dgm:prSet presAssocID="{26953A7F-37ED-4070-A9B4-60B759DC2F8E}" presName="parentText" presStyleLbl="node1" presStyleIdx="4" presStyleCnt="6" custScaleX="69082" custLinFactNeighborX="-86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2E9878-87B1-4288-BA86-5491B80632E9}" type="pres">
      <dgm:prSet presAssocID="{26953A7F-37ED-4070-A9B4-60B759DC2F8E}" presName="descendantText" presStyleLbl="alignAccFollowNode1" presStyleIdx="4" presStyleCnt="6" custScaleX="1127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CA4BFD-622C-4283-B557-352995BD7F2C}" type="pres">
      <dgm:prSet presAssocID="{F130434E-5486-4662-976C-8BB8546C64B8}" presName="sp" presStyleCnt="0"/>
      <dgm:spPr/>
    </dgm:pt>
    <dgm:pt modelId="{DDF3FD76-3802-4C4E-961D-63B9A5C22761}" type="pres">
      <dgm:prSet presAssocID="{010F2338-8014-45DE-9AFB-05898036A9DE}" presName="linNode" presStyleCnt="0"/>
      <dgm:spPr/>
    </dgm:pt>
    <dgm:pt modelId="{6333C974-C5CF-457D-AFA7-063FBCF76E62}" type="pres">
      <dgm:prSet presAssocID="{010F2338-8014-45DE-9AFB-05898036A9DE}" presName="parentText" presStyleLbl="node1" presStyleIdx="5" presStyleCnt="6" custScaleX="69082" custLinFactNeighborX="-86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BC622A-88D3-43E2-9994-4BCF14AF7058}" type="pres">
      <dgm:prSet presAssocID="{010F2338-8014-45DE-9AFB-05898036A9DE}" presName="descendantText" presStyleLbl="alignAccFollowNode1" presStyleIdx="5" presStyleCnt="6" custScaleX="1127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F58D6B-F865-4F26-B00A-9916039A47FA}" srcId="{811DB35C-4688-438D-BCE7-3A5F8C5CF4CC}" destId="{010F2338-8014-45DE-9AFB-05898036A9DE}" srcOrd="5" destOrd="0" parTransId="{9001A3AB-60D0-4F2F-9A47-010BE4600DD6}" sibTransId="{ED842509-E7DA-4739-A8BF-BE175ED25D79}"/>
    <dgm:cxn modelId="{E44572C4-F932-4B41-BA67-38D0A55C12EF}" srcId="{FD17854E-0F91-4561-B512-4C9C1EF22847}" destId="{BAB06380-26AA-41DB-B708-F002440D8F8E}" srcOrd="0" destOrd="0" parTransId="{786B2953-CE07-4F9D-A4F3-52D1BBEDB936}" sibTransId="{FF73EA36-1D3B-49CD-82CE-8678E397C8BC}"/>
    <dgm:cxn modelId="{3366C7E0-834A-46BA-9803-6FB174A91878}" srcId="{42A86B3A-499F-4554-84FA-B066B3B611A9}" destId="{E32F0876-26B2-436B-8594-D9D59CEC8A37}" srcOrd="0" destOrd="0" parTransId="{2D7B89AD-D3D0-4403-9E40-D3FCAAAF4EAB}" sibTransId="{41DE0B4A-40A5-42C7-8ED4-4768C7E64DF9}"/>
    <dgm:cxn modelId="{0DFB3264-F90A-4338-828B-1D744A64AA4F}" srcId="{811DB35C-4688-438D-BCE7-3A5F8C5CF4CC}" destId="{76747D23-0B38-4258-BD83-55911A556CA9}" srcOrd="0" destOrd="0" parTransId="{F3EA7775-8281-4A15-83EA-79A34B377307}" sibTransId="{BE3B3942-2B6A-431E-A049-77198C88947E}"/>
    <dgm:cxn modelId="{74415269-5701-4204-9D31-274C8CB00C36}" srcId="{811DB35C-4688-438D-BCE7-3A5F8C5CF4CC}" destId="{DAD4297B-AE0A-48C3-B246-AD3BF7C7434E}" srcOrd="1" destOrd="0" parTransId="{2B3F3CBD-793C-4C5E-897A-134E6DA3CA1F}" sibTransId="{19746D48-BA02-4658-B04A-DB54F45BE068}"/>
    <dgm:cxn modelId="{D09804E8-7E4A-4E99-9D47-00B1F8784050}" type="presOf" srcId="{BAB06380-26AA-41DB-B708-F002440D8F8E}" destId="{DA8017AE-79B1-4634-9D3F-94B1D9314C29}" srcOrd="0" destOrd="0" presId="urn:microsoft.com/office/officeart/2005/8/layout/vList5"/>
    <dgm:cxn modelId="{ACB3A317-59F7-48B7-86A5-358D25C812E7}" type="presOf" srcId="{B69F6B87-2373-4FEE-A415-D55AB429479E}" destId="{DFBC622A-88D3-43E2-9994-4BCF14AF7058}" srcOrd="0" destOrd="0" presId="urn:microsoft.com/office/officeart/2005/8/layout/vList5"/>
    <dgm:cxn modelId="{7F1C2E98-DED9-4DA8-AB6F-0CD87B73373E}" type="presOf" srcId="{42A86B3A-499F-4554-84FA-B066B3B611A9}" destId="{1CB0B416-5FD9-44E9-8686-A6E5D1CBDD93}" srcOrd="0" destOrd="0" presId="urn:microsoft.com/office/officeart/2005/8/layout/vList5"/>
    <dgm:cxn modelId="{38D834B6-03D6-4532-BC8A-A4BE503E4BEF}" srcId="{DAD4297B-AE0A-48C3-B246-AD3BF7C7434E}" destId="{5810202D-3C6C-468C-94E8-56EEB62D5F12}" srcOrd="0" destOrd="0" parTransId="{248E9923-2CC5-4644-A0C9-A3156D82BE92}" sibTransId="{2FA3EE8C-7CFC-4C4C-B30E-2C805F84B506}"/>
    <dgm:cxn modelId="{AE0BB638-4D10-454A-AD7A-3B8B23B4FB98}" type="presOf" srcId="{5810202D-3C6C-468C-94E8-56EEB62D5F12}" destId="{7397E72B-4C14-4676-9ABC-267F80DC5094}" srcOrd="0" destOrd="0" presId="urn:microsoft.com/office/officeart/2005/8/layout/vList5"/>
    <dgm:cxn modelId="{74939647-64CD-498C-8952-2857ED3DD4C2}" type="presOf" srcId="{010F2338-8014-45DE-9AFB-05898036A9DE}" destId="{6333C974-C5CF-457D-AFA7-063FBCF76E62}" srcOrd="0" destOrd="0" presId="urn:microsoft.com/office/officeart/2005/8/layout/vList5"/>
    <dgm:cxn modelId="{5DDE528F-F417-4E9D-A346-0F72EF32DD7A}" srcId="{811DB35C-4688-438D-BCE7-3A5F8C5CF4CC}" destId="{FD17854E-0F91-4561-B512-4C9C1EF22847}" srcOrd="2" destOrd="0" parTransId="{46DB6CB1-6BFA-4672-B29E-75B49C737459}" sibTransId="{30FC98EC-6B81-43ED-8416-A33C57EDFA83}"/>
    <dgm:cxn modelId="{84ED6F2E-AED4-42BE-B310-310543C4D581}" type="presOf" srcId="{E32F0876-26B2-436B-8594-D9D59CEC8A37}" destId="{EC478AC0-5C1B-4628-903D-5F5286851164}" srcOrd="0" destOrd="0" presId="urn:microsoft.com/office/officeart/2005/8/layout/vList5"/>
    <dgm:cxn modelId="{C3DFE0EE-0682-42AB-865C-9E667148A47F}" type="presOf" srcId="{92785B39-8093-4EC0-9CDE-9875BDB7BC38}" destId="{FFACAD7C-B4F0-430B-BDFD-24606996DF30}" srcOrd="0" destOrd="0" presId="urn:microsoft.com/office/officeart/2005/8/layout/vList5"/>
    <dgm:cxn modelId="{DD0FDD30-411D-4706-9D8B-D3E222E01F6E}" type="presOf" srcId="{76747D23-0B38-4258-BD83-55911A556CA9}" destId="{D1717214-957D-4201-A8A1-2064436EB668}" srcOrd="0" destOrd="0" presId="urn:microsoft.com/office/officeart/2005/8/layout/vList5"/>
    <dgm:cxn modelId="{6D60B318-9390-48F3-B0A0-436BBA995412}" srcId="{010F2338-8014-45DE-9AFB-05898036A9DE}" destId="{B69F6B87-2373-4FEE-A415-D55AB429479E}" srcOrd="0" destOrd="0" parTransId="{3F53B1B1-33A7-4AED-8BAA-48BCE78AD90A}" sibTransId="{B8AC332E-A266-4A94-91CC-93B5ACF6FC3C}"/>
    <dgm:cxn modelId="{7624419A-A39B-421A-9C4C-7B3A8E36B8DA}" srcId="{811DB35C-4688-438D-BCE7-3A5F8C5CF4CC}" destId="{42A86B3A-499F-4554-84FA-B066B3B611A9}" srcOrd="3" destOrd="0" parTransId="{332343B4-B595-4A05-BE56-17B109A7F729}" sibTransId="{F6C8095A-A0B3-459B-8056-9D61604BC430}"/>
    <dgm:cxn modelId="{712E275F-9DD5-4DAD-83AA-053F5AD114AA}" type="presOf" srcId="{DAD4297B-AE0A-48C3-B246-AD3BF7C7434E}" destId="{BDD4319F-D11E-48AF-812E-D3D5581CE458}" srcOrd="0" destOrd="0" presId="urn:microsoft.com/office/officeart/2005/8/layout/vList5"/>
    <dgm:cxn modelId="{378AB71C-0FF7-4458-AEB9-BA6018FFD643}" type="presOf" srcId="{E887FDD4-651B-4463-934B-976F7F7B443D}" destId="{B32E9878-87B1-4288-BA86-5491B80632E9}" srcOrd="0" destOrd="0" presId="urn:microsoft.com/office/officeart/2005/8/layout/vList5"/>
    <dgm:cxn modelId="{6C32F08C-043C-459D-BEE6-A4DC81C01761}" srcId="{76747D23-0B38-4258-BD83-55911A556CA9}" destId="{92785B39-8093-4EC0-9CDE-9875BDB7BC38}" srcOrd="0" destOrd="0" parTransId="{43F0940D-9B08-4424-86DC-051969CF8FA7}" sibTransId="{66C8D4E6-9C44-47A4-857B-AEF85B56D79E}"/>
    <dgm:cxn modelId="{1A76A641-54A4-4C23-88EA-11378AFFD959}" type="presOf" srcId="{811DB35C-4688-438D-BCE7-3A5F8C5CF4CC}" destId="{1A171A9C-F718-4EA6-A66C-70F3D0C7B98E}" srcOrd="0" destOrd="0" presId="urn:microsoft.com/office/officeart/2005/8/layout/vList5"/>
    <dgm:cxn modelId="{D1858B78-41B8-4028-B791-2D4F329B436D}" srcId="{26953A7F-37ED-4070-A9B4-60B759DC2F8E}" destId="{E887FDD4-651B-4463-934B-976F7F7B443D}" srcOrd="0" destOrd="0" parTransId="{DA46A71F-724C-4622-A38D-CAA96C7992AE}" sibTransId="{3F627510-DD2E-447E-A00D-BD2D220E6D47}"/>
    <dgm:cxn modelId="{9B65D5B0-1DBE-478E-A163-B43E1936D24B}" srcId="{811DB35C-4688-438D-BCE7-3A5F8C5CF4CC}" destId="{26953A7F-37ED-4070-A9B4-60B759DC2F8E}" srcOrd="4" destOrd="0" parTransId="{E243A616-29E3-4ADB-9B05-4C3E7641E3F1}" sibTransId="{F130434E-5486-4662-976C-8BB8546C64B8}"/>
    <dgm:cxn modelId="{4FC1B583-2090-460A-9538-F6A1DC6FA6A9}" type="presOf" srcId="{26953A7F-37ED-4070-A9B4-60B759DC2F8E}" destId="{80892DB0-6181-46BF-91BD-695DD5118BF8}" srcOrd="0" destOrd="0" presId="urn:microsoft.com/office/officeart/2005/8/layout/vList5"/>
    <dgm:cxn modelId="{78062B95-978E-401C-A873-277A7406B1CA}" type="presOf" srcId="{FD17854E-0F91-4561-B512-4C9C1EF22847}" destId="{35C514FE-7E35-42B6-96B3-8CC17F0DD0FC}" srcOrd="0" destOrd="0" presId="urn:microsoft.com/office/officeart/2005/8/layout/vList5"/>
    <dgm:cxn modelId="{C1EB030C-6DBA-42FE-BFC6-F7CB5F699B0C}" type="presParOf" srcId="{1A171A9C-F718-4EA6-A66C-70F3D0C7B98E}" destId="{1189FD73-07DD-4C4D-9768-7BF537746469}" srcOrd="0" destOrd="0" presId="urn:microsoft.com/office/officeart/2005/8/layout/vList5"/>
    <dgm:cxn modelId="{A0D2C167-5903-400E-9885-DC37CDF3D120}" type="presParOf" srcId="{1189FD73-07DD-4C4D-9768-7BF537746469}" destId="{D1717214-957D-4201-A8A1-2064436EB668}" srcOrd="0" destOrd="0" presId="urn:microsoft.com/office/officeart/2005/8/layout/vList5"/>
    <dgm:cxn modelId="{BD3AFE59-269E-49C3-9231-E537D1D3DF84}" type="presParOf" srcId="{1189FD73-07DD-4C4D-9768-7BF537746469}" destId="{FFACAD7C-B4F0-430B-BDFD-24606996DF30}" srcOrd="1" destOrd="0" presId="urn:microsoft.com/office/officeart/2005/8/layout/vList5"/>
    <dgm:cxn modelId="{08946226-79D3-4F47-99D5-21939A59BEC7}" type="presParOf" srcId="{1A171A9C-F718-4EA6-A66C-70F3D0C7B98E}" destId="{69CA0C02-68B5-423D-8FFE-7231D0F7F18B}" srcOrd="1" destOrd="0" presId="urn:microsoft.com/office/officeart/2005/8/layout/vList5"/>
    <dgm:cxn modelId="{E30A2685-2EDB-491B-9A1D-4712C50A29FC}" type="presParOf" srcId="{1A171A9C-F718-4EA6-A66C-70F3D0C7B98E}" destId="{4CA68548-F34E-4B8A-865A-E0E87546DE96}" srcOrd="2" destOrd="0" presId="urn:microsoft.com/office/officeart/2005/8/layout/vList5"/>
    <dgm:cxn modelId="{7FD201C8-45AD-43DA-9553-DF9EA8FC6242}" type="presParOf" srcId="{4CA68548-F34E-4B8A-865A-E0E87546DE96}" destId="{BDD4319F-D11E-48AF-812E-D3D5581CE458}" srcOrd="0" destOrd="0" presId="urn:microsoft.com/office/officeart/2005/8/layout/vList5"/>
    <dgm:cxn modelId="{30FC4F90-E73E-4C97-9001-BE275C416F44}" type="presParOf" srcId="{4CA68548-F34E-4B8A-865A-E0E87546DE96}" destId="{7397E72B-4C14-4676-9ABC-267F80DC5094}" srcOrd="1" destOrd="0" presId="urn:microsoft.com/office/officeart/2005/8/layout/vList5"/>
    <dgm:cxn modelId="{1FFCB935-1887-453D-B8E7-8867028B56E4}" type="presParOf" srcId="{1A171A9C-F718-4EA6-A66C-70F3D0C7B98E}" destId="{E36FA245-83C0-4700-86BD-5D7736FC4978}" srcOrd="3" destOrd="0" presId="urn:microsoft.com/office/officeart/2005/8/layout/vList5"/>
    <dgm:cxn modelId="{96515D76-E717-401B-B6E1-619F45D694FB}" type="presParOf" srcId="{1A171A9C-F718-4EA6-A66C-70F3D0C7B98E}" destId="{2712162D-B9F3-4D1E-A31A-1F622EFD1CC3}" srcOrd="4" destOrd="0" presId="urn:microsoft.com/office/officeart/2005/8/layout/vList5"/>
    <dgm:cxn modelId="{37498B47-555A-4361-A09E-BD64CEFE9C19}" type="presParOf" srcId="{2712162D-B9F3-4D1E-A31A-1F622EFD1CC3}" destId="{35C514FE-7E35-42B6-96B3-8CC17F0DD0FC}" srcOrd="0" destOrd="0" presId="urn:microsoft.com/office/officeart/2005/8/layout/vList5"/>
    <dgm:cxn modelId="{EBD5DD0D-5905-439B-85D4-CEEF20B26B88}" type="presParOf" srcId="{2712162D-B9F3-4D1E-A31A-1F622EFD1CC3}" destId="{DA8017AE-79B1-4634-9D3F-94B1D9314C29}" srcOrd="1" destOrd="0" presId="urn:microsoft.com/office/officeart/2005/8/layout/vList5"/>
    <dgm:cxn modelId="{8F7372A7-7B6B-4754-9DC7-7624CE99704E}" type="presParOf" srcId="{1A171A9C-F718-4EA6-A66C-70F3D0C7B98E}" destId="{53FF2027-8D06-4C1C-A1C4-7C6E8AA78C70}" srcOrd="5" destOrd="0" presId="urn:microsoft.com/office/officeart/2005/8/layout/vList5"/>
    <dgm:cxn modelId="{264CCAD3-39C2-4CCE-9494-AB014776D4EE}" type="presParOf" srcId="{1A171A9C-F718-4EA6-A66C-70F3D0C7B98E}" destId="{9593A3CF-4169-4534-A5F0-5561689A147E}" srcOrd="6" destOrd="0" presId="urn:microsoft.com/office/officeart/2005/8/layout/vList5"/>
    <dgm:cxn modelId="{99412158-FC31-4B3D-A62C-FC264891DD0B}" type="presParOf" srcId="{9593A3CF-4169-4534-A5F0-5561689A147E}" destId="{1CB0B416-5FD9-44E9-8686-A6E5D1CBDD93}" srcOrd="0" destOrd="0" presId="urn:microsoft.com/office/officeart/2005/8/layout/vList5"/>
    <dgm:cxn modelId="{8006EC90-A101-42C1-BD88-01C780B5CFE1}" type="presParOf" srcId="{9593A3CF-4169-4534-A5F0-5561689A147E}" destId="{EC478AC0-5C1B-4628-903D-5F5286851164}" srcOrd="1" destOrd="0" presId="urn:microsoft.com/office/officeart/2005/8/layout/vList5"/>
    <dgm:cxn modelId="{319B7B28-17D1-4A0A-B837-8D2BB9080EB1}" type="presParOf" srcId="{1A171A9C-F718-4EA6-A66C-70F3D0C7B98E}" destId="{DBC8D604-C395-4F2C-9EE2-64EE7173C2BC}" srcOrd="7" destOrd="0" presId="urn:microsoft.com/office/officeart/2005/8/layout/vList5"/>
    <dgm:cxn modelId="{8406ABB2-4F0D-41A1-A4BD-2FFD16C305F8}" type="presParOf" srcId="{1A171A9C-F718-4EA6-A66C-70F3D0C7B98E}" destId="{87BB8C93-4201-44F5-B43D-3840403F9F33}" srcOrd="8" destOrd="0" presId="urn:microsoft.com/office/officeart/2005/8/layout/vList5"/>
    <dgm:cxn modelId="{A82E861F-4A50-4CD7-85FA-5949DEC87029}" type="presParOf" srcId="{87BB8C93-4201-44F5-B43D-3840403F9F33}" destId="{80892DB0-6181-46BF-91BD-695DD5118BF8}" srcOrd="0" destOrd="0" presId="urn:microsoft.com/office/officeart/2005/8/layout/vList5"/>
    <dgm:cxn modelId="{ADA54D94-82B0-4B4A-9EDB-9B00752596D0}" type="presParOf" srcId="{87BB8C93-4201-44F5-B43D-3840403F9F33}" destId="{B32E9878-87B1-4288-BA86-5491B80632E9}" srcOrd="1" destOrd="0" presId="urn:microsoft.com/office/officeart/2005/8/layout/vList5"/>
    <dgm:cxn modelId="{F4A877EA-4A49-462C-BCA0-B732EA276F21}" type="presParOf" srcId="{1A171A9C-F718-4EA6-A66C-70F3D0C7B98E}" destId="{F0CA4BFD-622C-4283-B557-352995BD7F2C}" srcOrd="9" destOrd="0" presId="urn:microsoft.com/office/officeart/2005/8/layout/vList5"/>
    <dgm:cxn modelId="{6B8FC4A7-A012-4318-948C-A7909BA5ACAE}" type="presParOf" srcId="{1A171A9C-F718-4EA6-A66C-70F3D0C7B98E}" destId="{DDF3FD76-3802-4C4E-961D-63B9A5C22761}" srcOrd="10" destOrd="0" presId="urn:microsoft.com/office/officeart/2005/8/layout/vList5"/>
    <dgm:cxn modelId="{FBCD9945-F61F-4B2D-A21A-8990EC2C629E}" type="presParOf" srcId="{DDF3FD76-3802-4C4E-961D-63B9A5C22761}" destId="{6333C974-C5CF-457D-AFA7-063FBCF76E62}" srcOrd="0" destOrd="0" presId="urn:microsoft.com/office/officeart/2005/8/layout/vList5"/>
    <dgm:cxn modelId="{CBB96681-7B5B-44E9-9143-C15EED7E0FF2}" type="presParOf" srcId="{DDF3FD76-3802-4C4E-961D-63B9A5C22761}" destId="{DFBC622A-88D3-43E2-9994-4BCF14AF705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D4EDD-38D4-4F27-A123-9341513FA089}" type="datetimeFigureOut">
              <a:rPr lang="ru-RU" smtClean="0"/>
              <a:pPr/>
              <a:t>03.04.2012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19E28-E8CD-48E7-A1D0-4EB67B931F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8271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F6970-C8A2-426A-8D67-A417FE78C368}" type="datetimeFigureOut">
              <a:rPr lang="ru-RU" smtClean="0"/>
              <a:pPr/>
              <a:t>03.04.2012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81050" y="768350"/>
            <a:ext cx="554196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6FD77-1662-49C9-BDD9-4AECDC6AB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03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6FD77-1662-49C9-BDD9-4AECDC6AB8E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4027013" y="9720263"/>
            <a:ext cx="30754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72" tIns="48536" rIns="97072" bIns="48536" anchor="b"/>
          <a:lstStyle>
            <a:lvl1pPr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DFF4AFC9-D2FD-4277-9D42-0DEF7EAB611A}" type="slidenum">
              <a:rPr lang="ru-RU" sz="1200"/>
              <a:pPr algn="r" eaLnBrk="1" hangingPunct="1"/>
              <a:t>2</a:t>
            </a:fld>
            <a:endParaRPr lang="ru-RU" sz="1200" dirty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1050" y="768350"/>
            <a:ext cx="5541963" cy="383698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sz="2100" dirty="0">
                <a:latin typeface="Times New Roman" pitchFamily="18" charset="0"/>
              </a:rPr>
              <a:t>Объем реализации: </a:t>
            </a:r>
            <a:r>
              <a:rPr lang="ru-RU" sz="2100" b="1" dirty="0">
                <a:latin typeface="Times New Roman" pitchFamily="18" charset="0"/>
              </a:rPr>
              <a:t>1 217 млн. руб.</a:t>
            </a:r>
            <a:r>
              <a:rPr lang="ru-RU" sz="2100" dirty="0">
                <a:latin typeface="Times New Roman" pitchFamily="18" charset="0"/>
              </a:rPr>
              <a:t>  (без кооперации)</a:t>
            </a:r>
          </a:p>
          <a:p>
            <a:pPr eaLnBrk="1" hangingPunct="1"/>
            <a:endParaRPr lang="ru-RU" sz="29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56" tIns="45728" rIns="91456" bIns="45728" anchor="b"/>
          <a:lstStyle/>
          <a:p>
            <a:pPr algn="r"/>
            <a:fld id="{D35D35E1-D741-4413-B5FE-F9BAA165D7D0}" type="slidenum">
              <a:rPr lang="ru-RU" sz="1200" smtClean="0">
                <a:solidFill>
                  <a:srgbClr val="000000"/>
                </a:solidFill>
                <a:latin typeface="Geneva CY"/>
                <a:cs typeface="Arial" pitchFamily="34" charset="0"/>
              </a:rPr>
              <a:pPr algn="r"/>
              <a:t>3</a:t>
            </a:fld>
            <a:endParaRPr lang="ru-RU" sz="1200" dirty="0" smtClean="0">
              <a:solidFill>
                <a:srgbClr val="000000"/>
              </a:solidFill>
              <a:latin typeface="Geneva CY"/>
              <a:cs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87400" y="768350"/>
            <a:ext cx="554196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2052" y="4863219"/>
            <a:ext cx="5679961" cy="460379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Geneva CY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4027013" y="9720263"/>
            <a:ext cx="30754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72" tIns="48536" rIns="97072" bIns="48536" anchor="b"/>
          <a:lstStyle>
            <a:lvl1pPr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DFF4AFC9-D2FD-4277-9D42-0DEF7EAB611A}" type="slidenum">
              <a:rPr lang="ru-RU" sz="1200">
                <a:solidFill>
                  <a:prstClr val="black"/>
                </a:solidFill>
              </a:rPr>
              <a:pPr algn="r" eaLnBrk="1" hangingPunct="1"/>
              <a:t>4</a:t>
            </a:fld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1050" y="768350"/>
            <a:ext cx="5541963" cy="383698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sz="2100" dirty="0">
                <a:latin typeface="Times New Roman" pitchFamily="18" charset="0"/>
              </a:rPr>
              <a:t>Объем реализации: </a:t>
            </a:r>
            <a:r>
              <a:rPr lang="ru-RU" sz="2100" b="1" dirty="0">
                <a:latin typeface="Times New Roman" pitchFamily="18" charset="0"/>
              </a:rPr>
              <a:t>1 217 млн. руб.</a:t>
            </a:r>
            <a:r>
              <a:rPr lang="ru-RU" sz="2100" dirty="0">
                <a:latin typeface="Times New Roman" pitchFamily="18" charset="0"/>
              </a:rPr>
              <a:t>  (без кооперации)</a:t>
            </a:r>
          </a:p>
          <a:p>
            <a:pPr eaLnBrk="1" hangingPunct="1"/>
            <a:endParaRPr lang="ru-RU" sz="29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4027013" y="9720263"/>
            <a:ext cx="30754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72" tIns="48536" rIns="97072" bIns="48536" anchor="b"/>
          <a:lstStyle>
            <a:lvl1pPr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DFF4AFC9-D2FD-4277-9D42-0DEF7EAB611A}" type="slidenum">
              <a:rPr lang="ru-RU" sz="1200">
                <a:solidFill>
                  <a:prstClr val="black"/>
                </a:solidFill>
              </a:rPr>
              <a:pPr algn="r" eaLnBrk="1" hangingPunct="1"/>
              <a:t>5</a:t>
            </a:fld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1050" y="768350"/>
            <a:ext cx="5541963" cy="383698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sz="2100" dirty="0">
                <a:latin typeface="Times New Roman" pitchFamily="18" charset="0"/>
              </a:rPr>
              <a:t>Объем реализации: </a:t>
            </a:r>
            <a:r>
              <a:rPr lang="ru-RU" sz="2100" b="1" dirty="0">
                <a:latin typeface="Times New Roman" pitchFamily="18" charset="0"/>
              </a:rPr>
              <a:t>1 217 млн. руб.</a:t>
            </a:r>
            <a:r>
              <a:rPr lang="ru-RU" sz="2100" dirty="0">
                <a:latin typeface="Times New Roman" pitchFamily="18" charset="0"/>
              </a:rPr>
              <a:t>  (без кооперации)</a:t>
            </a:r>
          </a:p>
          <a:p>
            <a:pPr eaLnBrk="1" hangingPunct="1"/>
            <a:endParaRPr lang="ru-RU" sz="29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4027013" y="9720263"/>
            <a:ext cx="30754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72" tIns="48536" rIns="97072" bIns="48536" anchor="b"/>
          <a:lstStyle>
            <a:lvl1pPr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DFF4AFC9-D2FD-4277-9D42-0DEF7EAB611A}" type="slidenum">
              <a:rPr lang="ru-RU" sz="1200">
                <a:solidFill>
                  <a:prstClr val="black"/>
                </a:solidFill>
              </a:rPr>
              <a:pPr algn="r" eaLnBrk="1" hangingPunct="1"/>
              <a:t>6</a:t>
            </a:fld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1050" y="768350"/>
            <a:ext cx="5541963" cy="383698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sz="2100" dirty="0">
                <a:latin typeface="Times New Roman" pitchFamily="18" charset="0"/>
              </a:rPr>
              <a:t>Объем реализации: </a:t>
            </a:r>
            <a:r>
              <a:rPr lang="ru-RU" sz="2100" b="1" dirty="0">
                <a:latin typeface="Times New Roman" pitchFamily="18" charset="0"/>
              </a:rPr>
              <a:t>1 217 млн. руб.</a:t>
            </a:r>
            <a:r>
              <a:rPr lang="ru-RU" sz="2100" dirty="0">
                <a:latin typeface="Times New Roman" pitchFamily="18" charset="0"/>
              </a:rPr>
              <a:t>  (без кооперации)</a:t>
            </a:r>
          </a:p>
          <a:p>
            <a:pPr eaLnBrk="1" hangingPunct="1"/>
            <a:endParaRPr lang="ru-RU" sz="29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4027013" y="9720263"/>
            <a:ext cx="30754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72" tIns="48536" rIns="97072" bIns="48536" anchor="b"/>
          <a:lstStyle>
            <a:lvl1pPr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DFF4AFC9-D2FD-4277-9D42-0DEF7EAB611A}" type="slidenum">
              <a:rPr lang="ru-RU" sz="1200"/>
              <a:pPr algn="r" eaLnBrk="1" hangingPunct="1"/>
              <a:t>7</a:t>
            </a:fld>
            <a:endParaRPr lang="ru-RU" sz="1200" dirty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1050" y="768350"/>
            <a:ext cx="5541963" cy="383698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sz="2100" dirty="0">
                <a:latin typeface="Times New Roman" pitchFamily="18" charset="0"/>
              </a:rPr>
              <a:t>Объем реализации: </a:t>
            </a:r>
            <a:r>
              <a:rPr lang="ru-RU" sz="2100" b="1" dirty="0">
                <a:latin typeface="Times New Roman" pitchFamily="18" charset="0"/>
              </a:rPr>
              <a:t>1 217 млн. руб.</a:t>
            </a:r>
            <a:r>
              <a:rPr lang="ru-RU" sz="2100" dirty="0">
                <a:latin typeface="Times New Roman" pitchFamily="18" charset="0"/>
              </a:rPr>
              <a:t>  (без кооперации)</a:t>
            </a:r>
          </a:p>
          <a:p>
            <a:pPr eaLnBrk="1" hangingPunct="1"/>
            <a:endParaRPr lang="ru-RU" sz="29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4027013" y="9720263"/>
            <a:ext cx="30754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72" tIns="48536" rIns="97072" bIns="48536" anchor="b"/>
          <a:lstStyle>
            <a:lvl1pPr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DFF4AFC9-D2FD-4277-9D42-0DEF7EAB611A}" type="slidenum">
              <a:rPr lang="ru-RU" sz="1200"/>
              <a:pPr algn="r" eaLnBrk="1" hangingPunct="1"/>
              <a:t>8</a:t>
            </a:fld>
            <a:endParaRPr lang="ru-RU" sz="1200" dirty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1050" y="768350"/>
            <a:ext cx="5541963" cy="383698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z="29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4027013" y="9720263"/>
            <a:ext cx="30754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72" tIns="48536" rIns="97072" bIns="48536" anchor="b"/>
          <a:lstStyle>
            <a:lvl1pPr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DFF4AFC9-D2FD-4277-9D42-0DEF7EAB611A}" type="slidenum">
              <a:rPr lang="ru-RU" sz="1200"/>
              <a:pPr algn="r" eaLnBrk="1" hangingPunct="1"/>
              <a:t>9</a:t>
            </a:fld>
            <a:endParaRPr lang="ru-RU" sz="1200" dirty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1050" y="768350"/>
            <a:ext cx="5541963" cy="383698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z="29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8404225" y="1463675"/>
            <a:ext cx="18310225" cy="10795000"/>
            <a:chOff x="-4887" y="922"/>
            <a:chExt cx="10647" cy="6800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4887" y="922"/>
              <a:ext cx="8474" cy="680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200 w 43200"/>
                <a:gd name="T1" fmla="*/ 21600 h 43200"/>
                <a:gd name="T2" fmla="*/ 24979 w 43200"/>
                <a:gd name="T3" fmla="*/ 266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-1"/>
                    <a:pt x="23861" y="88"/>
                    <a:pt x="24979" y="265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-1"/>
                    <a:pt x="23861" y="88"/>
                    <a:pt x="24979" y="26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</p:grpSp>
      <p:sp>
        <p:nvSpPr>
          <p:cNvPr id="594949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401763" y="762000"/>
            <a:ext cx="84201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94950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14750" y="2085975"/>
            <a:ext cx="6108700" cy="1038225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3350" y="6365875"/>
            <a:ext cx="4622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>
                <a:latin typeface="Arial" pitchFamily="34" charset="0"/>
              </a:defRPr>
            </a:lvl2pPr>
          </a:lstStyle>
          <a:p>
            <a:pPr lvl="1">
              <a:defRPr/>
            </a:pPr>
            <a:fld id="{1F62FE8C-1DB5-42F8-9FE0-900D84E12661}" type="slidenum">
              <a:rPr lang="ru-RU" smtClean="0">
                <a:solidFill>
                  <a:srgbClr val="FFFFFF"/>
                </a:solidFill>
              </a:rPr>
              <a:pPr lvl="1"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1C7A5874-B75B-4C0B-B91F-3A19C9B5344E}" type="slidenum">
              <a:rPr lang="ru-RU" smtClean="0">
                <a:solidFill>
                  <a:srgbClr val="FFFFFF"/>
                </a:solidFill>
              </a:rPr>
              <a:pPr lvl="1">
                <a:defRPr/>
              </a:pPr>
              <a:t>‹#›</a:t>
            </a:fld>
            <a:endParaRPr lang="ru-RU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609600"/>
            <a:ext cx="2187575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9775" y="609600"/>
            <a:ext cx="64135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C41381DD-B8AD-4DD4-805E-3DE83EB53518}" type="slidenum">
              <a:rPr lang="ru-RU" smtClean="0">
                <a:solidFill>
                  <a:srgbClr val="FFFFFF"/>
                </a:solidFill>
              </a:rPr>
              <a:pPr lvl="1">
                <a:defRPr/>
              </a:pPr>
              <a:t>‹#›</a:t>
            </a:fld>
            <a:endParaRPr lang="ru-RU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779" y="609600"/>
            <a:ext cx="875347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739775" y="1981200"/>
            <a:ext cx="8420100" cy="4114800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87F0DF8C-F259-4B94-A00E-CCC7E39BEE89}" type="slidenum">
              <a:rPr lang="ru-RU" smtClean="0">
                <a:solidFill>
                  <a:srgbClr val="FFFFFF"/>
                </a:solidFill>
              </a:rPr>
              <a:pPr lvl="1">
                <a:defRPr/>
              </a:pPr>
              <a:t>‹#›</a:t>
            </a:fld>
            <a:endParaRPr lang="ru-RU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739779" y="609600"/>
            <a:ext cx="8753475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3EFDD3C-E7EC-45D3-BAB4-81A00C47F767}" type="slidenum">
              <a:rPr lang="ru-RU" smtClean="0">
                <a:solidFill>
                  <a:srgbClr val="FFFFFF"/>
                </a:solidFill>
              </a:rPr>
              <a:pPr lvl="1">
                <a:defRPr/>
              </a:pPr>
              <a:t>‹#›</a:t>
            </a:fld>
            <a:endParaRPr lang="ru-RU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 userDrawn="1"/>
        </p:nvGraphicFramePr>
        <p:xfrm>
          <a:off x="851272" y="1629432"/>
          <a:ext cx="8513029" cy="8427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5AA39-78A7-4609-991A-EC6C08B31156}" type="datetimeFigureOut">
              <a:rPr lang="ru-RU"/>
              <a:pPr>
                <a:defRPr/>
              </a:pPr>
              <a:t>03.04.2012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FFE9B-E465-4082-97BD-5D904A48C5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"/>
            <a:ext cx="9906000" cy="254020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2138A-F940-41B7-BD48-22B7C9DC9A06}" type="datetimeFigureOut">
              <a:rPr lang="ru-RU"/>
              <a:pPr>
                <a:defRPr/>
              </a:pPr>
              <a:t>03.04.2012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64441-E73D-4551-B6D3-4FE19AB6DD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2765148"/>
            <a:ext cx="8915400" cy="78208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23432-2895-4B22-8224-BDC14C8E0C68}" type="datetimeFigureOut">
              <a:rPr lang="ru-RU"/>
              <a:pPr>
                <a:defRPr/>
              </a:pPr>
              <a:t>03.04.2012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85913-E311-414D-BC54-6BE9025236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7" y="7615134"/>
            <a:ext cx="8420100" cy="235366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7" y="5022820"/>
            <a:ext cx="8420100" cy="259232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CC37A-EF01-47EA-BB4E-7988978C9109}" type="datetimeFigureOut">
              <a:rPr lang="ru-RU"/>
              <a:pPr>
                <a:defRPr/>
              </a:pPr>
              <a:t>03.04.2012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396EA-FAA0-4CEF-A532-8921077832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1" y="2765148"/>
            <a:ext cx="4375150" cy="78208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1" y="2765148"/>
            <a:ext cx="4375150" cy="78208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77DC4-C882-432A-85F6-CBF8CCC3DB55}" type="datetimeFigureOut">
              <a:rPr lang="ru-RU"/>
              <a:pPr>
                <a:defRPr/>
              </a:pPr>
              <a:t>03.04.2012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34DBA-2098-47C9-BD72-014B64A028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5" y="2652682"/>
            <a:ext cx="4376871" cy="1105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5" y="3758187"/>
            <a:ext cx="4376871" cy="682782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21" y="2652682"/>
            <a:ext cx="4378589" cy="1105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21" y="3758187"/>
            <a:ext cx="4378589" cy="682782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4A01E-F81A-4EAF-BDCF-28DC3A675DAF}" type="datetimeFigureOut">
              <a:rPr lang="ru-RU"/>
              <a:pPr>
                <a:defRPr/>
              </a:pPr>
              <a:t>03.04.2012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200F6-0CB6-4B49-B740-B0B52EDEA7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BD1561A6-A9B0-423A-A31A-645CEB8A57E7}" type="slidenum">
              <a:rPr lang="ru-RU" smtClean="0">
                <a:solidFill>
                  <a:srgbClr val="FFFFFF"/>
                </a:solidFill>
              </a:rPr>
              <a:pPr lvl="1">
                <a:defRPr/>
              </a:pPr>
              <a:t>‹#›</a:t>
            </a:fld>
            <a:endParaRPr lang="ru-RU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C6EEC-04D1-466D-A681-23B05CE903AF}" type="datetimeFigureOut">
              <a:rPr lang="ru-RU"/>
              <a:pPr>
                <a:defRPr/>
              </a:pPr>
              <a:t>03.04.2012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F20AA-3F94-41D8-AF0D-1326E65EB6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471832"/>
            <a:ext cx="3259007" cy="20080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471832"/>
            <a:ext cx="5537729" cy="1011418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2479879"/>
            <a:ext cx="3259007" cy="8106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D7A52-07EF-4564-A46B-DB2AFF3B8011}" type="datetimeFigureOut">
              <a:rPr lang="ru-RU"/>
              <a:pPr>
                <a:defRPr/>
              </a:pPr>
              <a:t>03.04.2012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2F330-054F-452F-A50B-B0D2B96AEA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8295438"/>
            <a:ext cx="5943600" cy="97932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1058875"/>
            <a:ext cx="5943600" cy="711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9274781"/>
            <a:ext cx="5943600" cy="1390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ECDB6-74CF-48B6-BF33-6656BB238E5B}" type="datetimeFigureOut">
              <a:rPr lang="ru-RU"/>
              <a:pPr>
                <a:defRPr/>
              </a:pPr>
              <a:t>03.04.2012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00AF2-F080-41EE-A295-67B0A62CB2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65148"/>
            <a:ext cx="8915400" cy="78208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94358-E08F-4B47-9E8D-5DA8F0474D2F}" type="datetimeFigureOut">
              <a:rPr lang="ru-RU"/>
              <a:pPr>
                <a:defRPr/>
              </a:pPr>
              <a:t>03.04.2012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74CEA-E985-4451-820D-73EAEE0846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1" y="474580"/>
            <a:ext cx="2228850" cy="101114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1" y="474580"/>
            <a:ext cx="6521450" cy="1011143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8BF5C-6609-431A-95AF-7795A3E789F4}" type="datetimeFigureOut">
              <a:rPr lang="ru-RU"/>
              <a:pPr>
                <a:defRPr/>
              </a:pPr>
              <a:t>03.04.2012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E59AE-4C12-4827-BCA1-62A1381A45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782" y="1053389"/>
            <a:ext cx="8753475" cy="19751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739775" y="3423514"/>
            <a:ext cx="8420100" cy="7110374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 charset="0"/>
                <a:cs typeface="+mn-cs"/>
              </a:defRPr>
            </a:lvl2pPr>
          </a:lstStyle>
          <a:p>
            <a:pPr lvl="1">
              <a:defRPr/>
            </a:pPr>
            <a:fld id="{AC8B420D-E1FD-48A9-AD03-B80ABDE792F9}" type="slidenum">
              <a:rPr lang="ru-RU"/>
              <a:pPr lvl="1">
                <a:defRPr/>
              </a:pPr>
              <a:t>‹#›</a:t>
            </a:fld>
            <a:endParaRPr lang="ru-RU" dirty="0">
              <a:latin typeface="Calibri"/>
            </a:endParaRPr>
          </a:p>
        </p:txBody>
      </p:sp>
    </p:spTree>
  </p:cSld>
  <p:clrMapOvr>
    <a:masterClrMapping/>
  </p:clrMapOvr>
  <p:transition spd="med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"/>
            <a:ext cx="9906000" cy="254020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309C9-FABF-47E2-ACA7-9B8BD180C9EF}" type="datetimeFigureOut">
              <a:rPr lang="ru-RU"/>
              <a:pPr>
                <a:defRPr/>
              </a:pPr>
              <a:t>03.04.2012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8BA82-D742-425B-B0E3-14928E1418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8404622" y="1463675"/>
            <a:ext cx="18310622" cy="10795000"/>
            <a:chOff x="-4887" y="922"/>
            <a:chExt cx="10647" cy="6800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4887" y="922"/>
              <a:ext cx="8474" cy="680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200 w 43200"/>
                <a:gd name="T1" fmla="*/ 21600 h 43200"/>
                <a:gd name="T2" fmla="*/ 24979 w 43200"/>
                <a:gd name="T3" fmla="*/ 266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-1"/>
                    <a:pt x="23861" y="88"/>
                    <a:pt x="24979" y="265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-1"/>
                    <a:pt x="23861" y="88"/>
                    <a:pt x="24979" y="26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</p:grpSp>
      <p:sp>
        <p:nvSpPr>
          <p:cNvPr id="594949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401763" y="762000"/>
            <a:ext cx="84201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94950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14750" y="2085976"/>
            <a:ext cx="6108700" cy="1038225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3350" y="6365875"/>
            <a:ext cx="46228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 fontAlgn="auto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2pPr>
          </a:lstStyle>
          <a:p>
            <a:pPr lvl="1">
              <a:defRPr/>
            </a:pPr>
            <a:fld id="{5F3236EE-9640-4686-AF0A-2AC7AE974A99}" type="slidenum">
              <a:rPr lang="ru-RU"/>
              <a:pPr lvl="1"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 fontAlgn="auto">
              <a:spcBef>
                <a:spcPts val="0"/>
              </a:spcBef>
              <a:spcAft>
                <a:spcPts val="0"/>
              </a:spcAft>
              <a:defRPr/>
            </a:lvl2pPr>
          </a:lstStyle>
          <a:p>
            <a:pPr lvl="1">
              <a:defRPr/>
            </a:pPr>
            <a:fld id="{04CDC8CF-C66C-4D49-AA3F-DB4308709B51}" type="slidenum">
              <a:rPr lang="ru-RU"/>
              <a:pPr lvl="1">
                <a:defRPr/>
              </a:pPr>
              <a:t>‹#›</a:t>
            </a:fld>
            <a:endParaRPr lang="ru-RU" dirty="0"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 fontAlgn="auto">
              <a:spcBef>
                <a:spcPts val="0"/>
              </a:spcBef>
              <a:spcAft>
                <a:spcPts val="0"/>
              </a:spcAft>
              <a:defRPr/>
            </a:lvl2pPr>
          </a:lstStyle>
          <a:p>
            <a:pPr lvl="1">
              <a:defRPr/>
            </a:pPr>
            <a:fld id="{8A70F39D-45C2-4ECF-80A5-82E1C0BCD098}" type="slidenum">
              <a:rPr lang="ru-RU"/>
              <a:pPr lvl="1">
                <a:defRPr/>
              </a:pPr>
              <a:t>‹#›</a:t>
            </a:fld>
            <a:endParaRPr lang="ru-RU" dirty="0"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2666AFC0-5FF4-4890-B420-9414B747F5CC}" type="slidenum">
              <a:rPr lang="ru-RU" smtClean="0">
                <a:solidFill>
                  <a:srgbClr val="FFFFFF"/>
                </a:solidFill>
              </a:rPr>
              <a:pPr lvl="1">
                <a:defRPr/>
              </a:pPr>
              <a:t>‹#›</a:t>
            </a:fld>
            <a:endParaRPr lang="ru-RU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39775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6024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 fontAlgn="auto">
              <a:spcBef>
                <a:spcPts val="0"/>
              </a:spcBef>
              <a:spcAft>
                <a:spcPts val="0"/>
              </a:spcAft>
              <a:defRPr/>
            </a:lvl2pPr>
          </a:lstStyle>
          <a:p>
            <a:pPr lvl="1">
              <a:defRPr/>
            </a:pPr>
            <a:fld id="{8950DCD5-60E0-4ECA-A324-86CEBADA67AE}" type="slidenum">
              <a:rPr lang="ru-RU"/>
              <a:pPr lvl="1">
                <a:defRPr/>
              </a:pPr>
              <a:t>‹#›</a:t>
            </a:fld>
            <a:endParaRPr lang="ru-RU" dirty="0"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 fontAlgn="auto">
              <a:spcBef>
                <a:spcPts val="0"/>
              </a:spcBef>
              <a:spcAft>
                <a:spcPts val="0"/>
              </a:spcAft>
              <a:defRPr/>
            </a:lvl2pPr>
          </a:lstStyle>
          <a:p>
            <a:pPr lvl="1">
              <a:defRPr/>
            </a:pPr>
            <a:fld id="{3CEBE70A-B81A-4C20-8C90-C3C9AD3033E5}" type="slidenum">
              <a:rPr lang="ru-RU"/>
              <a:pPr lvl="1">
                <a:defRPr/>
              </a:pPr>
              <a:t>‹#›</a:t>
            </a:fld>
            <a:endParaRPr lang="ru-RU" dirty="0"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 fontAlgn="auto">
              <a:spcBef>
                <a:spcPts val="0"/>
              </a:spcBef>
              <a:spcAft>
                <a:spcPts val="0"/>
              </a:spcAft>
              <a:defRPr/>
            </a:lvl2pPr>
          </a:lstStyle>
          <a:p>
            <a:pPr lvl="1">
              <a:defRPr/>
            </a:pPr>
            <a:fld id="{FBB7F98A-30C6-4524-B75F-2C1F0A0456A1}" type="slidenum">
              <a:rPr lang="ru-RU"/>
              <a:pPr lvl="1">
                <a:defRPr/>
              </a:pPr>
              <a:t>‹#›</a:t>
            </a:fld>
            <a:endParaRPr lang="ru-RU" dirty="0"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 fontAlgn="auto">
              <a:spcBef>
                <a:spcPts val="0"/>
              </a:spcBef>
              <a:spcAft>
                <a:spcPts val="0"/>
              </a:spcAft>
              <a:defRPr/>
            </a:lvl2pPr>
          </a:lstStyle>
          <a:p>
            <a:pPr lvl="1">
              <a:defRPr/>
            </a:pPr>
            <a:fld id="{6EA7F78E-020B-4345-880E-99B1C035EF38}" type="slidenum">
              <a:rPr lang="ru-RU"/>
              <a:pPr lvl="1">
                <a:defRPr/>
              </a:pPr>
              <a:t>‹#›</a:t>
            </a:fld>
            <a:endParaRPr lang="ru-RU" dirty="0"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 fontAlgn="auto">
              <a:spcBef>
                <a:spcPts val="0"/>
              </a:spcBef>
              <a:spcAft>
                <a:spcPts val="0"/>
              </a:spcAft>
              <a:defRPr/>
            </a:lvl2pPr>
          </a:lstStyle>
          <a:p>
            <a:pPr lvl="1">
              <a:defRPr/>
            </a:pPr>
            <a:fld id="{A05E7A15-A04D-4777-9D0C-E2CA8CFFC157}" type="slidenum">
              <a:rPr lang="ru-RU"/>
              <a:pPr lvl="1">
                <a:defRPr/>
              </a:pPr>
              <a:t>‹#›</a:t>
            </a:fld>
            <a:endParaRPr lang="ru-RU" dirty="0"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 fontAlgn="auto">
              <a:spcBef>
                <a:spcPts val="0"/>
              </a:spcBef>
              <a:spcAft>
                <a:spcPts val="0"/>
              </a:spcAft>
              <a:defRPr/>
            </a:lvl2pPr>
          </a:lstStyle>
          <a:p>
            <a:pPr lvl="1">
              <a:defRPr/>
            </a:pPr>
            <a:fld id="{AE776A57-63E5-43BE-84B6-0A0D85B6E33D}" type="slidenum">
              <a:rPr lang="ru-RU"/>
              <a:pPr lvl="1">
                <a:defRPr/>
              </a:pPr>
              <a:t>‹#›</a:t>
            </a:fld>
            <a:endParaRPr lang="ru-RU" dirty="0"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 fontAlgn="auto">
              <a:spcBef>
                <a:spcPts val="0"/>
              </a:spcBef>
              <a:spcAft>
                <a:spcPts val="0"/>
              </a:spcAft>
              <a:defRPr/>
            </a:lvl2pPr>
          </a:lstStyle>
          <a:p>
            <a:pPr lvl="1">
              <a:defRPr/>
            </a:pPr>
            <a:fld id="{7BED2E5F-BC24-493D-9429-17FA966794D9}" type="slidenum">
              <a:rPr lang="ru-RU"/>
              <a:pPr lvl="1">
                <a:defRPr/>
              </a:pPr>
              <a:t>‹#›</a:t>
            </a:fld>
            <a:endParaRPr lang="ru-RU" dirty="0"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609600"/>
            <a:ext cx="2187575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9775" y="609600"/>
            <a:ext cx="64135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 fontAlgn="auto">
              <a:spcBef>
                <a:spcPts val="0"/>
              </a:spcBef>
              <a:spcAft>
                <a:spcPts val="0"/>
              </a:spcAft>
              <a:defRPr/>
            </a:lvl2pPr>
          </a:lstStyle>
          <a:p>
            <a:pPr lvl="1">
              <a:defRPr/>
            </a:pPr>
            <a:fld id="{3D264D04-1A93-4378-8730-561BFEF64430}" type="slidenum">
              <a:rPr lang="ru-RU"/>
              <a:pPr lvl="1">
                <a:defRPr/>
              </a:pPr>
              <a:t>‹#›</a:t>
            </a:fld>
            <a:endParaRPr lang="ru-RU" dirty="0"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777" y="609600"/>
            <a:ext cx="875347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739775" y="1981200"/>
            <a:ext cx="8420100" cy="4114800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 fontAlgn="auto">
              <a:spcBef>
                <a:spcPts val="0"/>
              </a:spcBef>
              <a:spcAft>
                <a:spcPts val="0"/>
              </a:spcAft>
              <a:defRPr/>
            </a:lvl2pPr>
          </a:lstStyle>
          <a:p>
            <a:pPr lvl="1">
              <a:defRPr/>
            </a:pPr>
            <a:fld id="{E79A9755-B886-438F-9D44-44666E70F34B}" type="slidenum">
              <a:rPr lang="ru-RU"/>
              <a:pPr lvl="1">
                <a:defRPr/>
              </a:pPr>
              <a:t>‹#›</a:t>
            </a:fld>
            <a:endParaRPr lang="ru-RU" dirty="0"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739777" y="609600"/>
            <a:ext cx="8753475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 fontAlgn="auto">
              <a:spcBef>
                <a:spcPts val="0"/>
              </a:spcBef>
              <a:spcAft>
                <a:spcPts val="0"/>
              </a:spcAft>
              <a:defRPr/>
            </a:lvl2pPr>
          </a:lstStyle>
          <a:p>
            <a:pPr lvl="1">
              <a:defRPr/>
            </a:pPr>
            <a:fld id="{4C87D495-BCF3-401E-8405-F0544711ECEA}" type="slidenum">
              <a:rPr lang="ru-RU"/>
              <a:pPr lvl="1">
                <a:defRPr/>
              </a:pPr>
              <a:t>‹#›</a:t>
            </a:fld>
            <a:endParaRPr lang="ru-RU" dirty="0"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39774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6024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2277F5E4-0027-4747-BB76-7D75D6B027CA}" type="slidenum">
              <a:rPr lang="ru-RU" smtClean="0">
                <a:solidFill>
                  <a:srgbClr val="FFFFFF"/>
                </a:solidFill>
              </a:rPr>
              <a:pPr lvl="1">
                <a:defRPr/>
              </a:pPr>
              <a:t>‹#›</a:t>
            </a:fld>
            <a:endParaRPr lang="ru-RU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9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79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C9761AA9-CBAA-4AC3-887B-F08124F5621E}" type="slidenum">
              <a:rPr lang="ru-RU" smtClean="0">
                <a:solidFill>
                  <a:srgbClr val="FFFFFF"/>
                </a:solidFill>
              </a:rPr>
              <a:pPr lvl="1">
                <a:defRPr/>
              </a:pPr>
              <a:t>‹#›</a:t>
            </a:fld>
            <a:endParaRPr lang="ru-RU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A70F4FB7-A904-4C73-B6D2-4978B1B885DB}" type="slidenum">
              <a:rPr lang="ru-RU" smtClean="0">
                <a:solidFill>
                  <a:srgbClr val="FFFFFF"/>
                </a:solidFill>
              </a:rPr>
              <a:pPr lvl="1">
                <a:defRPr/>
              </a:pPr>
              <a:t>‹#›</a:t>
            </a:fld>
            <a:endParaRPr lang="ru-RU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9A4BDAC-D52D-47C6-A29B-F748B51277F7}" type="slidenum">
              <a:rPr lang="ru-RU" smtClean="0">
                <a:solidFill>
                  <a:srgbClr val="FFFFFF"/>
                </a:solidFill>
              </a:rPr>
              <a:pPr lvl="1">
                <a:defRPr/>
              </a:pPr>
              <a:t>‹#›</a:t>
            </a:fld>
            <a:endParaRPr lang="ru-RU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7ED34C9E-635A-4AD8-8A82-D05C14C91418}" type="slidenum">
              <a:rPr lang="ru-RU" smtClean="0">
                <a:solidFill>
                  <a:srgbClr val="FFFFFF"/>
                </a:solidFill>
              </a:rPr>
              <a:pPr lvl="1">
                <a:defRPr/>
              </a:pPr>
              <a:t>‹#›</a:t>
            </a:fld>
            <a:endParaRPr lang="ru-RU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59BAE90F-01B9-4F62-B454-4794E236D1FD}" type="slidenum">
              <a:rPr lang="ru-RU" smtClean="0">
                <a:solidFill>
                  <a:srgbClr val="FFFFFF"/>
                </a:solidFill>
              </a:rPr>
              <a:pPr lvl="1">
                <a:defRPr/>
              </a:pPr>
              <a:t>‹#›</a:t>
            </a:fld>
            <a:endParaRPr lang="ru-RU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75000">
              <a:schemeClr val="bg2"/>
            </a:gs>
            <a:gs pos="100000">
              <a:srgbClr val="99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9105897" y="4763"/>
            <a:ext cx="18999200" cy="13690600"/>
            <a:chOff x="-5295" y="3"/>
            <a:chExt cx="11048" cy="8624"/>
          </a:xfrm>
        </p:grpSpPr>
        <p:sp>
          <p:nvSpPr>
            <p:cNvPr id="593923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593924" name="Arc 4"/>
            <p:cNvSpPr>
              <a:spLocks/>
            </p:cNvSpPr>
            <p:nvPr/>
          </p:nvSpPr>
          <p:spPr bwMode="auto">
            <a:xfrm>
              <a:off x="-5295" y="3"/>
              <a:ext cx="10596" cy="862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200 w 43200"/>
                <a:gd name="T1" fmla="*/ 21600 h 43200"/>
                <a:gd name="T2" fmla="*/ 21600 w 43200"/>
                <a:gd name="T3" fmla="*/ 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</p:grpSp>
      <p:sp>
        <p:nvSpPr>
          <p:cNvPr id="59392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39779" y="609600"/>
            <a:ext cx="87534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86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59392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16850" y="6442075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9392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9775" y="6365875"/>
            <a:ext cx="462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9392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99388" y="6148388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 algn="r">
              <a:defRPr sz="1400">
                <a:latin typeface="Arial" charset="0"/>
                <a:cs typeface="+mn-cs"/>
              </a:defRPr>
            </a:lvl2pPr>
          </a:lstStyle>
          <a:p>
            <a:pPr lvl="1">
              <a:defRPr/>
            </a:pPr>
            <a:fld id="{B10F5E58-F28C-4010-9B54-4E1C831DFCAE}" type="slidenum">
              <a:rPr lang="ru-RU" smtClean="0">
                <a:solidFill>
                  <a:srgbClr val="FFFFFF"/>
                </a:solidFill>
              </a:rPr>
              <a:pPr lvl="1">
                <a:defRPr/>
              </a:pPr>
              <a:t>‹#›</a:t>
            </a:fld>
            <a:endParaRPr lang="ru-RU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2890" r:id="rId1"/>
    <p:sldLayoutId id="2147492891" r:id="rId2"/>
    <p:sldLayoutId id="2147492892" r:id="rId3"/>
    <p:sldLayoutId id="2147492893" r:id="rId4"/>
    <p:sldLayoutId id="2147492894" r:id="rId5"/>
    <p:sldLayoutId id="2147492895" r:id="rId6"/>
    <p:sldLayoutId id="2147492896" r:id="rId7"/>
    <p:sldLayoutId id="2147492897" r:id="rId8"/>
    <p:sldLayoutId id="2147492898" r:id="rId9"/>
    <p:sldLayoutId id="2147492899" r:id="rId10"/>
    <p:sldLayoutId id="2147492900" r:id="rId11"/>
    <p:sldLayoutId id="2147492901" r:id="rId12"/>
    <p:sldLayoutId id="214749290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4000503"/>
            <a:ext cx="89154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ПОЛИТИКА И ЦЕЛИ </a:t>
            </a:r>
            <a:br>
              <a:rPr lang="ru-RU" smtClean="0"/>
            </a:br>
            <a:r>
              <a:rPr lang="ru-RU" smtClean="0"/>
              <a:t>в области менеджмента качества на 2009 год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10983920"/>
            <a:ext cx="2311400" cy="630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4CF7065-70C2-4E14-9124-430F8995244D}" type="datetimeFigureOut">
              <a:rPr lang="ru-RU"/>
              <a:pPr>
                <a:defRPr/>
              </a:pPr>
              <a:t>03.04.2012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10983920"/>
            <a:ext cx="3136900" cy="630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10983920"/>
            <a:ext cx="2311400" cy="630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1CA9B80-A296-416C-A5B3-23A3BDDC41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904" r:id="rId1"/>
    <p:sldLayoutId id="2147492905" r:id="rId2"/>
    <p:sldLayoutId id="2147492906" r:id="rId3"/>
    <p:sldLayoutId id="2147492907" r:id="rId4"/>
    <p:sldLayoutId id="2147492908" r:id="rId5"/>
    <p:sldLayoutId id="2147492909" r:id="rId6"/>
    <p:sldLayoutId id="2147492910" r:id="rId7"/>
    <p:sldLayoutId id="2147492911" r:id="rId8"/>
    <p:sldLayoutId id="2147492912" r:id="rId9"/>
    <p:sldLayoutId id="2147492913" r:id="rId10"/>
    <p:sldLayoutId id="2147492914" r:id="rId11"/>
    <p:sldLayoutId id="2147492915" r:id="rId12"/>
    <p:sldLayoutId id="2147492916" r:id="rId13"/>
  </p:sldLayoutIdLst>
  <p:transition spd="med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75000">
              <a:schemeClr val="bg2"/>
            </a:gs>
            <a:gs pos="100000">
              <a:srgbClr val="99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9106297" y="4763"/>
            <a:ext cx="19000259" cy="13690600"/>
            <a:chOff x="-5295" y="3"/>
            <a:chExt cx="11048" cy="8624"/>
          </a:xfrm>
        </p:grpSpPr>
        <p:sp>
          <p:nvSpPr>
            <p:cNvPr id="593923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593924" name="Arc 4"/>
            <p:cNvSpPr>
              <a:spLocks/>
            </p:cNvSpPr>
            <p:nvPr/>
          </p:nvSpPr>
          <p:spPr bwMode="auto">
            <a:xfrm>
              <a:off x="-5295" y="3"/>
              <a:ext cx="10596" cy="862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200 w 43200"/>
                <a:gd name="T1" fmla="*/ 21600 h 43200"/>
                <a:gd name="T2" fmla="*/ 21600 w 43200"/>
                <a:gd name="T3" fmla="*/ 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</p:grpSp>
      <p:sp>
        <p:nvSpPr>
          <p:cNvPr id="59392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39511" y="609600"/>
            <a:ext cx="87537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51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9392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16454" y="6442075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9392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9510" y="6365875"/>
            <a:ext cx="462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9392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99256" y="6148388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 algn="r">
              <a:defRPr sz="1400">
                <a:solidFill>
                  <a:srgbClr val="FFFFFF"/>
                </a:solidFill>
                <a:latin typeface="Arial" charset="0"/>
                <a:cs typeface="+mn-cs"/>
              </a:defRPr>
            </a:lvl2pPr>
          </a:lstStyle>
          <a:p>
            <a:pPr lvl="1">
              <a:defRPr/>
            </a:pPr>
            <a:fld id="{955D5480-1E96-4A12-B053-11E544CD4A20}" type="slidenum">
              <a:rPr lang="ru-RU"/>
              <a:pPr lvl="1">
                <a:defRPr/>
              </a:pPr>
              <a:t>‹#›</a:t>
            </a:fld>
            <a:endParaRPr lang="ru-RU" dirty="0">
              <a:latin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014" r:id="rId1"/>
    <p:sldLayoutId id="2147493015" r:id="rId2"/>
    <p:sldLayoutId id="2147493016" r:id="rId3"/>
    <p:sldLayoutId id="2147493017" r:id="rId4"/>
    <p:sldLayoutId id="2147493018" r:id="rId5"/>
    <p:sldLayoutId id="2147493019" r:id="rId6"/>
    <p:sldLayoutId id="2147493020" r:id="rId7"/>
    <p:sldLayoutId id="2147493021" r:id="rId8"/>
    <p:sldLayoutId id="2147493022" r:id="rId9"/>
    <p:sldLayoutId id="2147493023" r:id="rId10"/>
    <p:sldLayoutId id="2147493024" r:id="rId11"/>
    <p:sldLayoutId id="2147493025" r:id="rId12"/>
    <p:sldLayoutId id="214749302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eg"/><Relationship Id="rId11" Type="http://schemas.openxmlformats.org/officeDocument/2006/relationships/image" Target="../media/image22.jpeg"/><Relationship Id="rId5" Type="http://schemas.openxmlformats.org/officeDocument/2006/relationships/image" Target="../media/image18.jpeg"/><Relationship Id="rId10" Type="http://schemas.openxmlformats.org/officeDocument/2006/relationships/image" Target="../media/image21.jpeg"/><Relationship Id="rId4" Type="http://schemas.openxmlformats.org/officeDocument/2006/relationships/image" Target="../media/image7.jpe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jpeg"/><Relationship Id="rId3" Type="http://schemas.openxmlformats.org/officeDocument/2006/relationships/image" Target="../media/image5.png"/><Relationship Id="rId7" Type="http://schemas.openxmlformats.org/officeDocument/2006/relationships/image" Target="../media/image33.jpe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6.jpeg"/><Relationship Id="rId5" Type="http://schemas.openxmlformats.org/officeDocument/2006/relationships/image" Target="../media/image32.jpeg"/><Relationship Id="rId10" Type="http://schemas.openxmlformats.org/officeDocument/2006/relationships/image" Target="../media/image35.jpeg"/><Relationship Id="rId4" Type="http://schemas.openxmlformats.org/officeDocument/2006/relationships/image" Target="../media/image31.jpeg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Picture 11.png"/>
          <p:cNvPicPr>
            <a:picLocks noChangeAspect="1"/>
          </p:cNvPicPr>
          <p:nvPr/>
        </p:nvPicPr>
        <p:blipFill>
          <a:blip r:embed="rId3" cstate="print"/>
          <a:srcRect t="17407" r="17940" b="45116"/>
          <a:stretch>
            <a:fillRect/>
          </a:stretch>
        </p:blipFill>
        <p:spPr>
          <a:xfrm>
            <a:off x="0" y="0"/>
            <a:ext cx="9906000" cy="315787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0" y="2649279"/>
            <a:ext cx="9906000" cy="571500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" y="4293096"/>
            <a:ext cx="5031009" cy="2564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74991" y="4293096"/>
            <a:ext cx="5031009" cy="2564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6787724"/>
            <a:ext cx="9906000" cy="631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prstClr val="white"/>
              </a:solidFill>
            </a:endParaRPr>
          </a:p>
        </p:txBody>
      </p:sp>
      <p:pic>
        <p:nvPicPr>
          <p:cNvPr id="19" name="Рисунок 3" descr="Untitled-1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116" y="2792153"/>
            <a:ext cx="3336280" cy="32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5"/>
          <p:cNvGrpSpPr/>
          <p:nvPr/>
        </p:nvGrpSpPr>
        <p:grpSpPr>
          <a:xfrm>
            <a:off x="53165" y="5459743"/>
            <a:ext cx="9790621" cy="1387624"/>
            <a:chOff x="53165" y="5459743"/>
            <a:chExt cx="9790621" cy="1387624"/>
          </a:xfrm>
        </p:grpSpPr>
        <p:pic>
          <p:nvPicPr>
            <p:cNvPr id="13" name="Picture 3" descr="Y:\Reklama\Reklama\OBMEN\Корпоративный новый\CORP-copy.png"/>
            <p:cNvPicPr>
              <a:picLocks noChangeAspect="1" noChangeArrowheads="1"/>
            </p:cNvPicPr>
            <p:nvPr/>
          </p:nvPicPr>
          <p:blipFill>
            <a:blip r:embed="rId5" cstate="print"/>
            <a:srcRect t="40596" r="1689" b="45680"/>
            <a:stretch>
              <a:fillRect/>
            </a:stretch>
          </p:blipFill>
          <p:spPr bwMode="auto">
            <a:xfrm>
              <a:off x="53165" y="5459743"/>
              <a:ext cx="9790621" cy="1387624"/>
            </a:xfrm>
            <a:prstGeom prst="rect">
              <a:avLst/>
            </a:prstGeom>
            <a:noFill/>
          </p:spPr>
        </p:pic>
        <p:sp>
          <p:nvSpPr>
            <p:cNvPr id="12" name="Прямоугольник 11"/>
            <p:cNvSpPr/>
            <p:nvPr/>
          </p:nvSpPr>
          <p:spPr>
            <a:xfrm>
              <a:off x="2536166" y="5512280"/>
              <a:ext cx="2363638" cy="1268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1015" y="5423014"/>
            <a:ext cx="9906000" cy="542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prstClr val="white"/>
              </a:solidFill>
            </a:endParaRPr>
          </a:p>
        </p:txBody>
      </p:sp>
      <p:pic>
        <p:nvPicPr>
          <p:cNvPr id="7170" name="Picture 2" descr="C:\Documents and Settings\KalesnikovDN\Рабочий стол\Фотоматериалы для презент\Диана\2-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0287" y="5486407"/>
            <a:ext cx="2406770" cy="1362973"/>
          </a:xfrm>
          <a:prstGeom prst="rect">
            <a:avLst/>
          </a:prstGeom>
          <a:noFill/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16688" y="3549422"/>
            <a:ext cx="8463517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4400" b="1" dirty="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Условия работы в</a:t>
            </a:r>
            <a:endParaRPr lang="ru-RU" sz="800" b="1" dirty="0" smtClean="0">
              <a:solidFill>
                <a:srgbClr val="00669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ru-RU" sz="4400" b="1" dirty="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 ОАО «Концерн Энергомера»</a:t>
            </a:r>
            <a:endParaRPr lang="ru-RU" sz="4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356508" y="2717039"/>
            <a:ext cx="4549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17 лет динамичного роста</a:t>
            </a:r>
            <a:endParaRPr lang="ru-RU" sz="2400" b="1" dirty="0">
              <a:solidFill>
                <a:srgbClr val="0066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icture 14.png"/>
          <p:cNvPicPr>
            <a:picLocks noChangeAspect="1"/>
          </p:cNvPicPr>
          <p:nvPr/>
        </p:nvPicPr>
        <p:blipFill>
          <a:blip r:embed="rId3" cstate="print"/>
          <a:srcRect t="2636"/>
          <a:stretch>
            <a:fillRect/>
          </a:stretch>
        </p:blipFill>
        <p:spPr>
          <a:xfrm>
            <a:off x="-15371" y="0"/>
            <a:ext cx="9921371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62171"/>
            <a:ext cx="990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/>
            <a:r>
              <a:rPr lang="ru-RU" sz="2800" dirty="0" smtClean="0">
                <a:solidFill>
                  <a:srgbClr val="FFFFFF"/>
                </a:solidFill>
              </a:rPr>
              <a:t>Компания сегодня </a:t>
            </a:r>
          </a:p>
        </p:txBody>
      </p:sp>
      <p:sp>
        <p:nvSpPr>
          <p:cNvPr id="21" name="Текст 9"/>
          <p:cNvSpPr txBox="1">
            <a:spLocks/>
          </p:cNvSpPr>
          <p:nvPr/>
        </p:nvSpPr>
        <p:spPr>
          <a:xfrm>
            <a:off x="5238086" y="1418628"/>
            <a:ext cx="4335899" cy="518477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029075" y="1275801"/>
            <a:ext cx="5876925" cy="5138676"/>
          </a:xfrm>
        </p:spPr>
        <p:txBody>
          <a:bodyPr/>
          <a:lstStyle/>
          <a:p>
            <a:pPr algn="l"/>
            <a:r>
              <a:rPr lang="ru-RU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>Это свыше </a:t>
            </a:r>
            <a:r>
              <a:rPr lang="ru-RU" sz="2000" b="1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>5000</a:t>
            </a:r>
            <a:r>
              <a:rPr lang="ru-RU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> сотрудников</a:t>
            </a:r>
            <a:r>
              <a:rPr lang="ru-RU" sz="2000" dirty="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lang="ru-RU" sz="2000" b="1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>8</a:t>
            </a:r>
            <a:r>
              <a:rPr lang="ru-RU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> заводов на территории России,</a:t>
            </a:r>
            <a:r>
              <a:rPr lang="en-US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>  Белоруссии, Украины и Китая;</a:t>
            </a:r>
            <a:r>
              <a:rPr lang="en-US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lang="ru-RU" sz="2000" b="1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  <a:r>
              <a:rPr lang="ru-RU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> зарубежных представительства </a:t>
            </a:r>
            <a:br>
              <a:rPr lang="ru-RU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>  в США</a:t>
            </a:r>
            <a:r>
              <a:rPr lang="ru-RU" sz="2000" dirty="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, Китае и Южной </a:t>
            </a:r>
            <a:r>
              <a:rPr lang="ru-RU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>Корее;</a:t>
            </a:r>
            <a:r>
              <a:rPr lang="en-US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lang="ru-RU" sz="2000" b="1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lang="ru-RU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> корпоративных института;</a:t>
            </a:r>
            <a:r>
              <a:rPr lang="en-US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>- крупнейшее в крае сельскохозяйственное </a:t>
            </a:r>
            <a:br>
              <a:rPr lang="ru-RU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>  предприятие;</a:t>
            </a:r>
            <a:r>
              <a:rPr lang="en-US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>- ежедневная выручка более </a:t>
            </a:r>
            <a:r>
              <a:rPr lang="ru-RU" sz="2000" b="1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r>
              <a:rPr lang="ru-RU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> миллиона</a:t>
            </a:r>
            <a:br>
              <a:rPr lang="ru-RU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6699"/>
                </a:solidFill>
                <a:effectLst/>
                <a:latin typeface="Arial" pitchFamily="34" charset="0"/>
                <a:cs typeface="Arial" pitchFamily="34" charset="0"/>
              </a:rPr>
              <a:t>  долларов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D:\Документы УР\5 Интернет и ЭР\Презентация Газели\IMG_95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1713" y="3138749"/>
            <a:ext cx="1354138" cy="924001"/>
          </a:xfrm>
          <a:prstGeom prst="rect">
            <a:avLst/>
          </a:prstGeom>
          <a:noFill/>
          <a:ln w="15875">
            <a:solidFill>
              <a:srgbClr val="FFFFFF"/>
            </a:solidFill>
          </a:ln>
        </p:spPr>
      </p:pic>
      <p:pic>
        <p:nvPicPr>
          <p:cNvPr id="12" name="Рисунок 11" descr="ZIP Energomera (Air foto).jpg"/>
          <p:cNvPicPr>
            <a:picLocks noChangeAspect="1"/>
          </p:cNvPicPr>
          <p:nvPr/>
        </p:nvPicPr>
        <p:blipFill>
          <a:blip r:embed="rId5" cstate="print"/>
          <a:srcRect t="154" b="19196"/>
          <a:stretch>
            <a:fillRect/>
          </a:stretch>
        </p:blipFill>
        <p:spPr>
          <a:xfrm>
            <a:off x="15142" y="3139451"/>
            <a:ext cx="2165882" cy="924000"/>
          </a:xfrm>
          <a:prstGeom prst="rect">
            <a:avLst/>
          </a:prstGeom>
          <a:ln w="15875"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1026" name="Picture 2" descr="D:\Документы УР\5 Интернет и ЭР\Презентация Газели\Фотоматериалы для презент\ФОТо из ГО 2009\Моно_персонал.jpg"/>
          <p:cNvPicPr>
            <a:picLocks noChangeArrowheads="1"/>
          </p:cNvPicPr>
          <p:nvPr/>
        </p:nvPicPr>
        <p:blipFill>
          <a:blip r:embed="rId6" cstate="print"/>
          <a:srcRect t="811" r="413"/>
          <a:stretch>
            <a:fillRect/>
          </a:stretch>
        </p:blipFill>
        <p:spPr bwMode="auto">
          <a:xfrm>
            <a:off x="2211510" y="1246047"/>
            <a:ext cx="1344000" cy="924000"/>
          </a:xfrm>
          <a:prstGeom prst="rect">
            <a:avLst/>
          </a:prstGeom>
          <a:noFill/>
          <a:ln w="15875">
            <a:solidFill>
              <a:srgbClr val="FFFFFF"/>
            </a:solidFill>
          </a:ln>
        </p:spPr>
      </p:pic>
      <p:pic>
        <p:nvPicPr>
          <p:cNvPr id="14" name="Рисунок 13" descr="13_8.jpg"/>
          <p:cNvPicPr>
            <a:picLocks noChangeAspect="1"/>
          </p:cNvPicPr>
          <p:nvPr/>
        </p:nvPicPr>
        <p:blipFill>
          <a:blip r:embed="rId7" cstate="print"/>
          <a:srcRect t="5871" b="5939"/>
          <a:stretch>
            <a:fillRect/>
          </a:stretch>
        </p:blipFill>
        <p:spPr>
          <a:xfrm>
            <a:off x="11234" y="1250444"/>
            <a:ext cx="2177715" cy="924000"/>
          </a:xfrm>
          <a:prstGeom prst="rect">
            <a:avLst/>
          </a:prstGeom>
          <a:ln w="15875"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8" cstate="print"/>
          <a:srcRect t="7056"/>
          <a:stretch>
            <a:fillRect/>
          </a:stretch>
        </p:blipFill>
        <p:spPr bwMode="auto">
          <a:xfrm>
            <a:off x="20026" y="4077493"/>
            <a:ext cx="1361064" cy="928200"/>
          </a:xfrm>
          <a:prstGeom prst="rect">
            <a:avLst/>
          </a:prstGeom>
          <a:ln w="15875"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25" name="Picture 3" descr="C:\Documents and Settings\KalesnikovDN\Рабочий стол\Фотоматериалы для презент\Моно люди майер.jpg"/>
          <p:cNvPicPr>
            <a:picLocks noChangeAspect="1" noChangeArrowheads="1"/>
          </p:cNvPicPr>
          <p:nvPr/>
        </p:nvPicPr>
        <p:blipFill>
          <a:blip r:embed="rId9" cstate="print"/>
          <a:srcRect l="-398" r="385"/>
          <a:stretch>
            <a:fillRect/>
          </a:stretch>
        </p:blipFill>
        <p:spPr bwMode="auto">
          <a:xfrm>
            <a:off x="8792" y="2187197"/>
            <a:ext cx="1374531" cy="924000"/>
          </a:xfrm>
          <a:prstGeom prst="rect">
            <a:avLst/>
          </a:prstGeom>
          <a:noFill/>
          <a:ln w="15875">
            <a:solidFill>
              <a:srgbClr val="FFFFFF"/>
            </a:solidFill>
          </a:ln>
        </p:spPr>
      </p:pic>
      <p:pic>
        <p:nvPicPr>
          <p:cNvPr id="28" name="Рисунок 27" descr="Picture 14.png"/>
          <p:cNvPicPr>
            <a:picLocks noChangeAspect="1"/>
          </p:cNvPicPr>
          <p:nvPr/>
        </p:nvPicPr>
        <p:blipFill>
          <a:blip r:embed="rId10" cstate="print"/>
          <a:srcRect l="15658" t="18889" r="19187" b="40556"/>
          <a:stretch>
            <a:fillRect/>
          </a:stretch>
        </p:blipFill>
        <p:spPr>
          <a:xfrm>
            <a:off x="1399685" y="4076537"/>
            <a:ext cx="2141156" cy="924000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pic>
        <p:nvPicPr>
          <p:cNvPr id="32" name="Picture 2" descr="D:\Документы УР\5 Интернет и ЭР\Презентация Газели\IMG_9922.jpg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88552" y="5021603"/>
            <a:ext cx="1344000" cy="924000"/>
          </a:xfrm>
          <a:prstGeom prst="rect">
            <a:avLst/>
          </a:prstGeom>
          <a:noFill/>
          <a:ln w="15875">
            <a:solidFill>
              <a:srgbClr val="FFFFFF"/>
            </a:solidFill>
          </a:ln>
        </p:spPr>
      </p:pic>
      <p:pic>
        <p:nvPicPr>
          <p:cNvPr id="29" name="Рисунок 28" descr="Picture 15.png"/>
          <p:cNvPicPr>
            <a:picLocks noChangeAspect="1"/>
          </p:cNvPicPr>
          <p:nvPr/>
        </p:nvPicPr>
        <p:blipFill>
          <a:blip r:embed="rId12" cstate="print"/>
          <a:srcRect l="16185" t="19028" r="18204" b="40555"/>
          <a:stretch>
            <a:fillRect/>
          </a:stretch>
        </p:blipFill>
        <p:spPr>
          <a:xfrm>
            <a:off x="1391626" y="2193627"/>
            <a:ext cx="2162174" cy="924000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pic>
        <p:nvPicPr>
          <p:cNvPr id="33" name="Рисунок 32" descr="Picture 13.png"/>
          <p:cNvPicPr>
            <a:picLocks/>
          </p:cNvPicPr>
          <p:nvPr/>
        </p:nvPicPr>
        <p:blipFill>
          <a:blip r:embed="rId13" cstate="print"/>
          <a:srcRect t="19167" r="18513" b="40555"/>
          <a:stretch>
            <a:fillRect/>
          </a:stretch>
        </p:blipFill>
        <p:spPr>
          <a:xfrm>
            <a:off x="20026" y="5017961"/>
            <a:ext cx="2142001" cy="924000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pic>
        <p:nvPicPr>
          <p:cNvPr id="34" name="Рисунок 33" descr="Picture 12.png"/>
          <p:cNvPicPr>
            <a:picLocks/>
          </p:cNvPicPr>
          <p:nvPr/>
        </p:nvPicPr>
        <p:blipFill>
          <a:blip r:embed="rId14" cstate="print"/>
          <a:srcRect t="19143" r="32399" b="41805"/>
          <a:stretch>
            <a:fillRect/>
          </a:stretch>
        </p:blipFill>
        <p:spPr>
          <a:xfrm>
            <a:off x="1686655" y="5911042"/>
            <a:ext cx="1846386" cy="924000"/>
          </a:xfrm>
          <a:prstGeom prst="rect">
            <a:avLst/>
          </a:prstGeom>
          <a:ln w="15875">
            <a:solidFill>
              <a:srgbClr val="FFFFFF"/>
            </a:solidFill>
          </a:ln>
        </p:spPr>
      </p:pic>
      <p:pic>
        <p:nvPicPr>
          <p:cNvPr id="35" name="Picture 3" descr="C:\Documents and Settings\GoncharovIV.ENERGOMERA\Рабочий стол\Презентация\72.jpg"/>
          <p:cNvPicPr>
            <a:picLocks noChangeAspect="1" noChangeArrowheads="1"/>
          </p:cNvPicPr>
          <p:nvPr/>
        </p:nvPicPr>
        <p:blipFill>
          <a:blip r:embed="rId15" cstate="print"/>
          <a:srcRect t="18947"/>
          <a:stretch>
            <a:fillRect/>
          </a:stretch>
        </p:blipFill>
        <p:spPr bwMode="auto">
          <a:xfrm>
            <a:off x="20026" y="5911042"/>
            <a:ext cx="1644341" cy="924000"/>
          </a:xfrm>
          <a:prstGeom prst="rect">
            <a:avLst/>
          </a:prstGeom>
          <a:noFill/>
          <a:ln w="15875">
            <a:solidFill>
              <a:srgbClr val="FFFFFF"/>
            </a:solidFill>
          </a:ln>
        </p:spPr>
      </p:pic>
      <p:pic>
        <p:nvPicPr>
          <p:cNvPr id="18" name="Рисунок 3" descr="Untitled-1.wmf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899714" y="6506397"/>
            <a:ext cx="1857375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0676887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4" descr="Picture 14.png"/>
          <p:cNvPicPr>
            <a:picLocks noChangeAspect="1"/>
          </p:cNvPicPr>
          <p:nvPr/>
        </p:nvPicPr>
        <p:blipFill>
          <a:blip r:embed="rId3" cstate="print"/>
          <a:srcRect t="2637"/>
          <a:stretch>
            <a:fillRect/>
          </a:stretch>
        </p:blipFill>
        <p:spPr bwMode="auto">
          <a:xfrm>
            <a:off x="-10006" y="11116"/>
            <a:ext cx="99060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133"/>
          <p:cNvSpPr txBox="1">
            <a:spLocks noChangeArrowheads="1"/>
          </p:cNvSpPr>
          <p:nvPr/>
        </p:nvSpPr>
        <p:spPr bwMode="auto">
          <a:xfrm>
            <a:off x="0" y="230190"/>
            <a:ext cx="1005734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0363">
              <a:spcBef>
                <a:spcPct val="50000"/>
              </a:spcBef>
            </a:pPr>
            <a:r>
              <a:rPr lang="ru-RU" sz="2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География бизнеса</a:t>
            </a:r>
          </a:p>
        </p:txBody>
      </p:sp>
      <p:pic>
        <p:nvPicPr>
          <p:cNvPr id="52" name="Рисунок 51" descr="ZIP Energomera (Air foto).jpg"/>
          <p:cNvPicPr>
            <a:picLocks noChangeAspect="1"/>
          </p:cNvPicPr>
          <p:nvPr/>
        </p:nvPicPr>
        <p:blipFill>
          <a:blip r:embed="rId4" cstate="print"/>
          <a:srcRect t="-327" r="387" b="19196"/>
          <a:stretch>
            <a:fillRect/>
          </a:stretch>
        </p:blipFill>
        <p:spPr>
          <a:xfrm>
            <a:off x="5879258" y="1250288"/>
            <a:ext cx="4011173" cy="1728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53" name="Picture 1" descr="Y:\Reklama\Reklama\OBMEN\_DenisNik\1 Фотобанк\Концерн\Здание Концерн.jpg"/>
          <p:cNvPicPr>
            <a:picLocks noChangeArrowheads="1"/>
          </p:cNvPicPr>
          <p:nvPr/>
        </p:nvPicPr>
        <p:blipFill>
          <a:blip r:embed="rId5" cstate="print"/>
          <a:srcRect t="9173" b="27398"/>
          <a:stretch>
            <a:fillRect/>
          </a:stretch>
        </p:blipFill>
        <p:spPr bwMode="auto">
          <a:xfrm>
            <a:off x="30018" y="1259527"/>
            <a:ext cx="2114671" cy="1724305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57" name="Рисунок 56" descr="13_8.jpg"/>
          <p:cNvPicPr>
            <a:picLocks noChangeAspect="1"/>
          </p:cNvPicPr>
          <p:nvPr/>
        </p:nvPicPr>
        <p:blipFill>
          <a:blip r:embed="rId6" cstate="print"/>
          <a:srcRect l="2500" t="5871" r="2509" b="5939"/>
          <a:stretch>
            <a:fillRect/>
          </a:stretch>
        </p:blipFill>
        <p:spPr>
          <a:xfrm>
            <a:off x="2172671" y="1250288"/>
            <a:ext cx="3810251" cy="1728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sp>
        <p:nvSpPr>
          <p:cNvPr id="16391" name="Прямоугольник 21"/>
          <p:cNvSpPr>
            <a:spLocks noChangeArrowheads="1"/>
          </p:cNvSpPr>
          <p:nvPr/>
        </p:nvSpPr>
        <p:spPr bwMode="auto">
          <a:xfrm>
            <a:off x="3252127" y="6396038"/>
            <a:ext cx="4953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smtClean="0">
                <a:solidFill>
                  <a:srgbClr val="006699"/>
                </a:solidFill>
                <a:latin typeface="AGForeigner"/>
                <a:cs typeface="Arial" pitchFamily="34" charset="0"/>
              </a:rPr>
              <a:t/>
            </a:r>
            <a:br>
              <a:rPr lang="ru-RU" sz="1200" smtClean="0">
                <a:solidFill>
                  <a:srgbClr val="006699"/>
                </a:solidFill>
                <a:latin typeface="AGForeigner"/>
                <a:cs typeface="Arial" pitchFamily="34" charset="0"/>
              </a:rPr>
            </a:br>
            <a:endParaRPr lang="ru-RU" sz="120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2" name="Рисунок 3" descr="Untitled-1.wm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38810" y="6489972"/>
            <a:ext cx="185737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Text Box 18"/>
          <p:cNvSpPr txBox="1">
            <a:spLocks noChangeArrowheads="1"/>
          </p:cNvSpPr>
          <p:nvPr/>
        </p:nvSpPr>
        <p:spPr bwMode="auto">
          <a:xfrm>
            <a:off x="2658800" y="5084763"/>
            <a:ext cx="724720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46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Институты (НИОКР)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ru-RU" sz="120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 Корпоративный институт электротехнического приборостроения</a:t>
            </a:r>
          </a:p>
          <a:p>
            <a:pPr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ru-RU" sz="120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 Корпоративный институт электронных материалов, Ставрополь.</a:t>
            </a:r>
            <a:endParaRPr lang="ru-RU" sz="1200" b="1" smtClean="0">
              <a:solidFill>
                <a:srgbClr val="0066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endParaRPr lang="ru-RU" sz="1200" b="1" smtClean="0">
              <a:solidFill>
                <a:srgbClr val="0066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400" b="1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Сельскохозяйственное производство</a:t>
            </a:r>
          </a:p>
          <a:p>
            <a:pPr>
              <a:buFont typeface="Wingdings" pitchFamily="2" charset="2"/>
              <a:buChar char="§"/>
            </a:pPr>
            <a:r>
              <a:rPr lang="ru-RU" sz="120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 ОАО «Победа», Ставропольский край.</a:t>
            </a:r>
          </a:p>
          <a:p>
            <a:pPr>
              <a:buFont typeface="Wingdings" pitchFamily="2" charset="2"/>
              <a:buChar char="§"/>
            </a:pPr>
            <a:r>
              <a:rPr lang="ru-RU" sz="120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 ООО «Хлебороб», Ставропольский край.</a:t>
            </a:r>
          </a:p>
        </p:txBody>
      </p:sp>
      <p:sp>
        <p:nvSpPr>
          <p:cNvPr id="16394" name="Прямоугольник 15"/>
          <p:cNvSpPr>
            <a:spLocks noChangeArrowheads="1"/>
          </p:cNvSpPr>
          <p:nvPr/>
        </p:nvSpPr>
        <p:spPr bwMode="auto">
          <a:xfrm>
            <a:off x="2612366" y="4221163"/>
            <a:ext cx="680693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b="1" dirty="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Зарубежные дочерние компании и представительства</a:t>
            </a:r>
            <a:r>
              <a:rPr lang="ru-RU" sz="1400" dirty="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ru-RU" sz="1200" dirty="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 США</a:t>
            </a:r>
          </a:p>
          <a:p>
            <a:pPr>
              <a:buFont typeface="Wingdings" pitchFamily="2" charset="2"/>
              <a:buChar char="§"/>
            </a:pPr>
            <a:r>
              <a:rPr lang="ru-RU" sz="1200" dirty="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 Южная Корея</a:t>
            </a:r>
          </a:p>
          <a:p>
            <a:pPr>
              <a:buFont typeface="Wingdings" pitchFamily="2" charset="2"/>
              <a:buChar char="§"/>
            </a:pPr>
            <a:r>
              <a:rPr lang="ru-RU" sz="1200" dirty="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 Китай </a:t>
            </a:r>
            <a:endParaRPr lang="ru-RU" sz="1200" b="1" dirty="0" smtClean="0">
              <a:solidFill>
                <a:srgbClr val="0066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5" name="Прямоугольник 16"/>
          <p:cNvSpPr>
            <a:spLocks noChangeArrowheads="1"/>
          </p:cNvSpPr>
          <p:nvPr/>
        </p:nvSpPr>
        <p:spPr bwMode="auto">
          <a:xfrm>
            <a:off x="2612364" y="3068638"/>
            <a:ext cx="7620396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Заводы</a:t>
            </a:r>
          </a:p>
          <a:p>
            <a:pPr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ru-RU" sz="1200" dirty="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 Заводы «Монокристалл», Ставрополь, Белгород, Китай.</a:t>
            </a:r>
          </a:p>
          <a:p>
            <a:pPr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ru-RU" sz="1200" dirty="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 Электротехнические заводы, Ставрополь, Невинномысск, </a:t>
            </a:r>
            <a:br>
              <a:rPr lang="ru-RU" sz="1200" dirty="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   Украина, Беларусь.</a:t>
            </a:r>
          </a:p>
          <a:p>
            <a:pPr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ru-RU" sz="1200" dirty="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 Машиностроительный завод, Пятигорск.</a:t>
            </a:r>
            <a:endParaRPr lang="ru-RU" sz="800" b="1" dirty="0" smtClean="0">
              <a:solidFill>
                <a:srgbClr val="0066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6" name="Рисунок 26" descr="Picture 14.png"/>
          <p:cNvPicPr>
            <a:picLocks noChangeAspect="1"/>
          </p:cNvPicPr>
          <p:nvPr/>
        </p:nvPicPr>
        <p:blipFill>
          <a:blip r:embed="rId8" cstate="print"/>
          <a:srcRect l="15659" t="18889" r="19186" b="40556"/>
          <a:stretch>
            <a:fillRect/>
          </a:stretch>
        </p:blipFill>
        <p:spPr bwMode="auto">
          <a:xfrm>
            <a:off x="8437" y="3962092"/>
            <a:ext cx="2145000" cy="925590"/>
          </a:xfrm>
          <a:prstGeom prst="rect">
            <a:avLst/>
          </a:prstGeom>
          <a:noFill/>
          <a:ln w="1587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6397" name="Рисунок 27" descr="Picture 15.png"/>
          <p:cNvPicPr>
            <a:picLocks noChangeAspect="1"/>
          </p:cNvPicPr>
          <p:nvPr/>
        </p:nvPicPr>
        <p:blipFill>
          <a:blip r:embed="rId9" cstate="print"/>
          <a:srcRect l="16185" t="19028" r="18204" b="40555"/>
          <a:stretch>
            <a:fillRect/>
          </a:stretch>
        </p:blipFill>
        <p:spPr bwMode="auto">
          <a:xfrm>
            <a:off x="8437" y="3016232"/>
            <a:ext cx="2145000" cy="916754"/>
          </a:xfrm>
          <a:prstGeom prst="rect">
            <a:avLst/>
          </a:prstGeom>
          <a:noFill/>
          <a:ln w="1587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6398" name="Рисунок 28" descr="Picture 13.png"/>
          <p:cNvPicPr>
            <a:picLocks/>
          </p:cNvPicPr>
          <p:nvPr/>
        </p:nvPicPr>
        <p:blipFill>
          <a:blip r:embed="rId10" cstate="print"/>
          <a:srcRect t="19167" r="18513" b="40555"/>
          <a:stretch>
            <a:fillRect/>
          </a:stretch>
        </p:blipFill>
        <p:spPr bwMode="auto">
          <a:xfrm>
            <a:off x="8437" y="4897134"/>
            <a:ext cx="2145000" cy="923925"/>
          </a:xfrm>
          <a:prstGeom prst="rect">
            <a:avLst/>
          </a:prstGeom>
          <a:noFill/>
          <a:ln w="1587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6399" name="Picture 3" descr="C:\Documents and Settings\GoncharovIV.ENERGOMERA\Рабочий стол\Презентация\72.jpg"/>
          <p:cNvPicPr>
            <a:picLocks noChangeArrowheads="1"/>
          </p:cNvPicPr>
          <p:nvPr/>
        </p:nvPicPr>
        <p:blipFill>
          <a:blip r:embed="rId11" cstate="print"/>
          <a:srcRect t="26472" r="946" b="5640"/>
          <a:stretch>
            <a:fillRect/>
          </a:stretch>
        </p:blipFill>
        <p:spPr bwMode="auto">
          <a:xfrm>
            <a:off x="8439" y="5769970"/>
            <a:ext cx="2142860" cy="936625"/>
          </a:xfrm>
          <a:prstGeom prst="rect">
            <a:avLst/>
          </a:prstGeom>
          <a:noFill/>
          <a:ln w="15875">
            <a:solidFill>
              <a:srgbClr val="FFFFFF"/>
            </a:solidFill>
            <a:miter lim="800000"/>
            <a:headEnd/>
            <a:tailEnd/>
          </a:ln>
        </p:spPr>
      </p:pic>
      <p:cxnSp>
        <p:nvCxnSpPr>
          <p:cNvPr id="17" name="Прямая соединительная линия 16"/>
          <p:cNvCxnSpPr/>
          <p:nvPr/>
        </p:nvCxnSpPr>
        <p:spPr bwMode="auto">
          <a:xfrm>
            <a:off x="0" y="1250288"/>
            <a:ext cx="9906000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Прямая соединительная линия 17"/>
          <p:cNvCxnSpPr/>
          <p:nvPr/>
        </p:nvCxnSpPr>
        <p:spPr bwMode="auto">
          <a:xfrm flipV="1">
            <a:off x="2144690" y="2986724"/>
            <a:ext cx="7781324" cy="1022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icture 14.png"/>
          <p:cNvPicPr>
            <a:picLocks noChangeAspect="1"/>
          </p:cNvPicPr>
          <p:nvPr/>
        </p:nvPicPr>
        <p:blipFill>
          <a:blip r:embed="rId3" cstate="print"/>
          <a:srcRect t="2636"/>
          <a:stretch>
            <a:fillRect/>
          </a:stretch>
        </p:blipFill>
        <p:spPr>
          <a:xfrm>
            <a:off x="0" y="0"/>
            <a:ext cx="9906000" cy="684737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971925" y="1556286"/>
            <a:ext cx="5600699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indent="-355600">
              <a:spcBef>
                <a:spcPts val="1800"/>
              </a:spcBef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006699"/>
                </a:solidFill>
                <a:cs typeface="Arial" pitchFamily="34" charset="0"/>
              </a:rPr>
              <a:t>Мы высокотехнологичная компания широко известная на мировом рынке.</a:t>
            </a:r>
          </a:p>
          <a:p>
            <a:pPr marL="714375" indent="-355600">
              <a:spcBef>
                <a:spcPts val="1800"/>
              </a:spcBef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006699"/>
                </a:solidFill>
                <a:cs typeface="Arial" pitchFamily="34" charset="0"/>
              </a:rPr>
              <a:t>Мы добиваемся выдающихся результатов во всех сегментах нашего бизнеса. </a:t>
            </a:r>
          </a:p>
          <a:p>
            <a:pPr marL="714375" indent="-355600">
              <a:spcBef>
                <a:spcPts val="1800"/>
              </a:spcBef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006699"/>
                </a:solidFill>
                <a:cs typeface="Arial" pitchFamily="34" charset="0"/>
              </a:rPr>
              <a:t>Наша компания стремительно растет. </a:t>
            </a:r>
            <a:br>
              <a:rPr lang="ru-RU" sz="2000" dirty="0" smtClean="0">
                <a:solidFill>
                  <a:srgbClr val="006699"/>
                </a:solidFill>
                <a:cs typeface="Arial" pitchFamily="34" charset="0"/>
              </a:rPr>
            </a:br>
            <a:r>
              <a:rPr lang="ru-RU" sz="2000" dirty="0" smtClean="0">
                <a:solidFill>
                  <a:srgbClr val="006699"/>
                </a:solidFill>
                <a:cs typeface="Arial" pitchFamily="34" charset="0"/>
              </a:rPr>
              <a:t>При росте валового внутреннего продукта в России 5-6% в год, мы утраиваем объем производства каждые четыре года.</a:t>
            </a:r>
          </a:p>
          <a:p>
            <a:pPr marL="714375" indent="-355600">
              <a:spcBef>
                <a:spcPts val="1800"/>
              </a:spcBef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006699"/>
                </a:solidFill>
                <a:cs typeface="Arial" pitchFamily="34" charset="0"/>
              </a:rPr>
              <a:t>Наша компания глубоко интегрирована в мировую экономику.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20196"/>
            <a:ext cx="10341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/>
            <a:r>
              <a:rPr lang="ru-RU" sz="2800" dirty="0" smtClean="0">
                <a:solidFill>
                  <a:srgbClr val="FFFFFF"/>
                </a:solidFill>
                <a:cs typeface="Arial" pitchFamily="34" charset="0"/>
              </a:rPr>
              <a:t>Концерн «Энергомера» – это выдающаяся компания!</a:t>
            </a:r>
            <a:endParaRPr lang="ru-RU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12" name="Рисунок 11" descr="banner-ps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4024045"/>
            <a:ext cx="3960000" cy="1409971"/>
          </a:xfrm>
          <a:prstGeom prst="rect">
            <a:avLst/>
          </a:prstGeom>
        </p:spPr>
      </p:pic>
      <p:pic>
        <p:nvPicPr>
          <p:cNvPr id="15" name="Рисунок 14" descr="banner-et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618040"/>
            <a:ext cx="3960000" cy="1409971"/>
          </a:xfrm>
          <a:prstGeom prst="rect">
            <a:avLst/>
          </a:prstGeom>
        </p:spPr>
      </p:pic>
      <p:pic>
        <p:nvPicPr>
          <p:cNvPr id="16" name="Рисунок 15" descr="banner-mon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223277"/>
            <a:ext cx="3960000" cy="1409971"/>
          </a:xfrm>
          <a:prstGeom prst="rect">
            <a:avLst/>
          </a:prstGeom>
        </p:spPr>
      </p:pic>
      <p:pic>
        <p:nvPicPr>
          <p:cNvPr id="17" name="Рисунок 16" descr="banner-pobed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426394"/>
            <a:ext cx="3960000" cy="14099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6768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icture 14.png"/>
          <p:cNvPicPr>
            <a:picLocks noChangeAspect="1"/>
          </p:cNvPicPr>
          <p:nvPr/>
        </p:nvPicPr>
        <p:blipFill>
          <a:blip r:embed="rId3" cstate="print"/>
          <a:srcRect t="2636"/>
          <a:stretch>
            <a:fillRect/>
          </a:stretch>
        </p:blipFill>
        <p:spPr>
          <a:xfrm>
            <a:off x="0" y="0"/>
            <a:ext cx="9906000" cy="68473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65019"/>
            <a:ext cx="10341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/>
            <a:r>
              <a:rPr lang="ru-RU" sz="2800" dirty="0" smtClean="0">
                <a:solidFill>
                  <a:srgbClr val="FFFFFF"/>
                </a:solidFill>
                <a:cs typeface="Arial" pitchFamily="34" charset="0"/>
              </a:rPr>
              <a:t>Наша формула успеха</a:t>
            </a:r>
            <a:endParaRPr lang="ru-RU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1581" y="1266426"/>
            <a:ext cx="56086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Font typeface="Wingdings" pitchFamily="2" charset="2"/>
              <a:buChar char="q"/>
            </a:pPr>
            <a:r>
              <a:rPr lang="ru-RU" sz="1600" dirty="0" smtClean="0">
                <a:solidFill>
                  <a:srgbClr val="006699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6699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Современные управленческие технологии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rgbClr val="006699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Высокие амбиции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rgbClr val="006699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Выдающиеся сотрудники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0" y="2619155"/>
            <a:ext cx="9906000" cy="432389"/>
          </a:xfrm>
          <a:prstGeom prst="rect">
            <a:avLst/>
          </a:prstGeom>
          <a:solidFill>
            <a:srgbClr val="00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600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568323"/>
            <a:ext cx="10341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/>
            <a:r>
              <a:rPr lang="ru-RU" sz="2400" dirty="0" smtClean="0">
                <a:solidFill>
                  <a:srgbClr val="FFFFFF"/>
                </a:solidFill>
                <a:cs typeface="Arial" pitchFamily="34" charset="0"/>
              </a:rPr>
              <a:t>Процессный подход</a:t>
            </a:r>
            <a:endParaRPr lang="ru-RU" sz="1600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65946" y="3001661"/>
            <a:ext cx="59400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buFont typeface="Wingdings" pitchFamily="2" charset="2"/>
              <a:buChar char="q"/>
            </a:pPr>
            <a:r>
              <a:rPr lang="ru-RU" dirty="0" smtClean="0">
                <a:solidFill>
                  <a:srgbClr val="006699"/>
                </a:solidFill>
              </a:rPr>
              <a:t>Подход рассматривает компанию как сеть </a:t>
            </a:r>
          </a:p>
          <a:p>
            <a:pPr marL="268288" indent="-268288"/>
            <a:r>
              <a:rPr lang="ru-RU" dirty="0" smtClean="0">
                <a:solidFill>
                  <a:srgbClr val="006699"/>
                </a:solidFill>
              </a:rPr>
              <a:t>    связанных между собой бизнес-процессов. </a:t>
            </a:r>
          </a:p>
          <a:p>
            <a:pPr marL="268288" indent="-268288"/>
            <a:endParaRPr lang="ru-RU" sz="1000" dirty="0" smtClean="0">
              <a:solidFill>
                <a:srgbClr val="006699"/>
              </a:solidFill>
            </a:endParaRPr>
          </a:p>
          <a:p>
            <a:pPr marL="268288" indent="-268288">
              <a:buFont typeface="Wingdings" pitchFamily="2" charset="2"/>
              <a:buChar char="q"/>
            </a:pPr>
            <a:r>
              <a:rPr lang="ru-RU" dirty="0" smtClean="0">
                <a:solidFill>
                  <a:srgbClr val="006699"/>
                </a:solidFill>
              </a:rPr>
              <a:t>Каждый бизнес-процесс представляет последовательность операций, нацеленных на достижение определенного результата</a:t>
            </a:r>
            <a:r>
              <a:rPr lang="ru-RU" sz="2000" dirty="0" smtClean="0">
                <a:solidFill>
                  <a:srgbClr val="006699"/>
                </a:solidFill>
              </a:rPr>
              <a:t>. </a:t>
            </a:r>
          </a:p>
          <a:p>
            <a:endParaRPr lang="ru-RU" sz="1600" dirty="0" smtClean="0">
              <a:solidFill>
                <a:srgbClr val="6991B9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0" y="4642885"/>
            <a:ext cx="9906000" cy="450110"/>
          </a:xfrm>
          <a:prstGeom prst="rect">
            <a:avLst/>
          </a:prstGeom>
          <a:solidFill>
            <a:srgbClr val="00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600" dirty="0" smtClean="0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4636668"/>
            <a:ext cx="10341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/>
            <a:r>
              <a:rPr lang="ru-RU" sz="2400" dirty="0" smtClean="0">
                <a:solidFill>
                  <a:srgbClr val="FFFFFF"/>
                </a:solidFill>
                <a:cs typeface="Arial" pitchFamily="34" charset="0"/>
              </a:rPr>
              <a:t>Современные управленческие технологии</a:t>
            </a:r>
            <a:endParaRPr lang="ru-RU" sz="1600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35976" y="5261474"/>
            <a:ext cx="396249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rgbClr val="006699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Система менеджмента качества</a:t>
            </a:r>
          </a:p>
          <a:p>
            <a:pPr>
              <a:spcBef>
                <a:spcPts val="180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rgbClr val="006699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Бережливое производство</a:t>
            </a:r>
          </a:p>
          <a:p>
            <a:pPr>
              <a:spcBef>
                <a:spcPts val="180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rgbClr val="006699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Быстрый менеджмент</a:t>
            </a:r>
          </a:p>
        </p:txBody>
      </p:sp>
      <p:pic>
        <p:nvPicPr>
          <p:cNvPr id="19" name="Рисунок 3" descr="image001"/>
          <p:cNvPicPr>
            <a:picLocks noChangeAspect="1" noChangeArrowheads="1"/>
          </p:cNvPicPr>
          <p:nvPr/>
        </p:nvPicPr>
        <p:blipFill>
          <a:blip r:embed="rId4" cstate="print"/>
          <a:srcRect t="8827" b="14022"/>
          <a:stretch>
            <a:fillRect/>
          </a:stretch>
        </p:blipFill>
        <p:spPr bwMode="auto">
          <a:xfrm>
            <a:off x="0" y="5142464"/>
            <a:ext cx="4067655" cy="1715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 b="10564"/>
          <a:stretch>
            <a:fillRect/>
          </a:stretch>
        </p:blipFill>
        <p:spPr bwMode="auto">
          <a:xfrm>
            <a:off x="0" y="1184423"/>
            <a:ext cx="4228214" cy="1524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3" descr="D:\Документы УР\5 Интернет и ЭР\Презентация Газели\IMG_95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3170650"/>
            <a:ext cx="2254102" cy="1439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_MG_395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54725" y="3264195"/>
            <a:ext cx="1929811" cy="1286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06768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icture 14.png"/>
          <p:cNvPicPr>
            <a:picLocks noChangeAspect="1"/>
          </p:cNvPicPr>
          <p:nvPr/>
        </p:nvPicPr>
        <p:blipFill>
          <a:blip r:embed="rId3" cstate="print"/>
          <a:srcRect t="2636"/>
          <a:stretch>
            <a:fillRect/>
          </a:stretch>
        </p:blipFill>
        <p:spPr>
          <a:xfrm>
            <a:off x="0" y="10625"/>
            <a:ext cx="9906000" cy="68473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193301"/>
            <a:ext cx="10341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/>
            <a:r>
              <a:rPr lang="ru-RU" sz="2800" dirty="0" smtClean="0">
                <a:solidFill>
                  <a:srgbClr val="FFFFFF"/>
                </a:solidFill>
                <a:cs typeface="Arial" pitchFamily="34" charset="0"/>
              </a:rPr>
              <a:t>Что отличает нашу компанию от других</a:t>
            </a:r>
            <a:endParaRPr lang="ru-RU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228725"/>
            <a:ext cx="9906000" cy="276998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538163" indent="-357188">
              <a:spcBef>
                <a:spcPts val="1200"/>
              </a:spcBef>
              <a:buFont typeface="Wingdings" pitchFamily="2" charset="2"/>
              <a:buChar char="q"/>
            </a:pPr>
            <a:endParaRPr lang="ru-RU" sz="2400" dirty="0" smtClean="0">
              <a:solidFill>
                <a:srgbClr val="006699"/>
              </a:solidFill>
            </a:endParaRPr>
          </a:p>
          <a:p>
            <a:pPr marL="538163" indent="-357188">
              <a:spcBef>
                <a:spcPts val="1200"/>
              </a:spcBef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6699"/>
                </a:solidFill>
              </a:rPr>
              <a:t>высокая способность воспринимать передовой опыт мировых лидеров;</a:t>
            </a:r>
          </a:p>
          <a:p>
            <a:pPr marL="538163" indent="-357188">
              <a:spcBef>
                <a:spcPts val="1200"/>
              </a:spcBef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6699"/>
                </a:solidFill>
              </a:rPr>
              <a:t>высокая способность внедрять новые идеи и новые технологии;</a:t>
            </a:r>
          </a:p>
          <a:p>
            <a:pPr marL="538163" indent="-357188">
              <a:spcBef>
                <a:spcPts val="1200"/>
              </a:spcBef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6699"/>
                </a:solidFill>
              </a:rPr>
              <a:t>высокий уровень целей, которые мы ставим и наше упорство в их достижении.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540" y="5423014"/>
            <a:ext cx="9895460" cy="4571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" descr="C:\Documents and Settings\GoncharovIV.ENERGOMERA\Рабочий стол\Igor.jpg"/>
          <p:cNvPicPr>
            <a:picLocks noChangeAspect="1" noChangeArrowheads="1"/>
          </p:cNvPicPr>
          <p:nvPr/>
        </p:nvPicPr>
        <p:blipFill>
          <a:blip r:embed="rId4" cstate="print"/>
          <a:srcRect t="16461" b="44451"/>
          <a:stretch>
            <a:fillRect/>
          </a:stretch>
        </p:blipFill>
        <p:spPr bwMode="auto">
          <a:xfrm>
            <a:off x="19050" y="3991186"/>
            <a:ext cx="9886950" cy="28641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06768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icture 14.png"/>
          <p:cNvPicPr>
            <a:picLocks noChangeAspect="1"/>
          </p:cNvPicPr>
          <p:nvPr/>
        </p:nvPicPr>
        <p:blipFill>
          <a:blip r:embed="rId3" cstate="print"/>
          <a:srcRect t="2636"/>
          <a:stretch>
            <a:fillRect/>
          </a:stretch>
        </p:blipFill>
        <p:spPr>
          <a:xfrm>
            <a:off x="3" y="1998"/>
            <a:ext cx="9921371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62171"/>
            <a:ext cx="990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/>
            <a:r>
              <a:rPr lang="ru-RU" sz="2800" dirty="0" smtClean="0">
                <a:solidFill>
                  <a:srgbClr val="FFFFFF"/>
                </a:solidFill>
              </a:rPr>
              <a:t>Мы компания – где интересно работать</a:t>
            </a:r>
          </a:p>
        </p:txBody>
      </p:sp>
      <p:sp>
        <p:nvSpPr>
          <p:cNvPr id="21" name="Текст 9"/>
          <p:cNvSpPr txBox="1">
            <a:spLocks/>
          </p:cNvSpPr>
          <p:nvPr/>
        </p:nvSpPr>
        <p:spPr>
          <a:xfrm>
            <a:off x="5199986" y="1371003"/>
            <a:ext cx="4335899" cy="518477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81400" y="1233139"/>
            <a:ext cx="6324600" cy="5893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indent="-268288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6699"/>
                </a:solidFill>
              </a:rPr>
              <a:t>Мы –  развиваем 4 бизнес направления и совершаем операции по всему миру.</a:t>
            </a:r>
          </a:p>
          <a:p>
            <a:pPr marL="268288" indent="-268288"/>
            <a:endParaRPr lang="ru-RU" sz="1400" dirty="0" smtClean="0">
              <a:solidFill>
                <a:srgbClr val="006699"/>
              </a:solidFill>
            </a:endParaRPr>
          </a:p>
          <a:p>
            <a:pPr marL="268288" indent="-268288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6699"/>
                </a:solidFill>
              </a:rPr>
              <a:t>В компании сотни  различных профессий и десятки направлений профессиональной деятельности, в которых Вы можете достичь высот.</a:t>
            </a:r>
          </a:p>
          <a:p>
            <a:pPr marL="268288" indent="-268288">
              <a:buFont typeface="Wingdings" pitchFamily="2" charset="2"/>
              <a:buChar char="q"/>
            </a:pPr>
            <a:endParaRPr lang="ru-RU" sz="1400" dirty="0" smtClean="0">
              <a:solidFill>
                <a:srgbClr val="006699"/>
              </a:solidFill>
            </a:endParaRPr>
          </a:p>
          <a:p>
            <a:pPr marL="268288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6699"/>
                </a:solidFill>
              </a:rPr>
              <a:t>Промышленное производство – это один из самых сложных  и интересных видов профессиональной деятельности.</a:t>
            </a:r>
            <a:br>
              <a:rPr lang="ru-RU" sz="1400" dirty="0" smtClean="0">
                <a:solidFill>
                  <a:srgbClr val="006699"/>
                </a:solidFill>
              </a:rPr>
            </a:br>
            <a:endParaRPr lang="ru-RU" sz="1400" dirty="0" smtClean="0">
              <a:solidFill>
                <a:srgbClr val="006699"/>
              </a:solidFill>
            </a:endParaRPr>
          </a:p>
          <a:p>
            <a:pPr marL="268288" indent="-268288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6699"/>
                </a:solidFill>
              </a:rPr>
              <a:t>Мы – используем самое передовое  в мире оборудование и самые современные технологии. Непрерывные инновации – это наш метод  ведения бизнеса. </a:t>
            </a:r>
            <a:br>
              <a:rPr lang="ru-RU" sz="1400" dirty="0" smtClean="0">
                <a:solidFill>
                  <a:srgbClr val="006699"/>
                </a:solidFill>
              </a:rPr>
            </a:br>
            <a:endParaRPr lang="ru-RU" sz="1400" dirty="0" smtClean="0">
              <a:solidFill>
                <a:srgbClr val="006699"/>
              </a:solidFill>
            </a:endParaRPr>
          </a:p>
          <a:p>
            <a:pPr marL="268288" indent="-268288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6699"/>
                </a:solidFill>
              </a:rPr>
              <a:t>Нас окружают молодые , образованные, энергичные сотрудники и признанные в своей области профессионалы. Мы хорошо понимаем, что умные и красивые люди хотят работать с такими же умными и красивыми как и они сами.</a:t>
            </a:r>
          </a:p>
          <a:p>
            <a:pPr>
              <a:buFont typeface="Wingdings" pitchFamily="2" charset="2"/>
              <a:buChar char="q"/>
            </a:pPr>
            <a:endParaRPr lang="ru-RU" sz="1700" dirty="0" smtClean="0">
              <a:solidFill>
                <a:srgbClr val="006699"/>
              </a:solidFill>
            </a:endParaRPr>
          </a:p>
          <a:p>
            <a:endParaRPr lang="ru-RU" sz="17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1" name="Picture 5" descr="Y:\Reklama\Reklama\OBMEN\_DenisNik\1 Фотобанк\Фото Персонал Концерна\IMG_98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7823" y="1250595"/>
            <a:ext cx="1678604" cy="1116000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17" name="Picture 2" descr="C:\Documents and Settings\KalesnikovDN\Рабочий стол\Фотоматериалы для презент\Моно выставка.jpg"/>
          <p:cNvPicPr>
            <a:picLocks noChangeAspect="1" noChangeArrowheads="1"/>
          </p:cNvPicPr>
          <p:nvPr/>
        </p:nvPicPr>
        <p:blipFill>
          <a:blip r:embed="rId5" cstate="print"/>
          <a:srcRect l="16568" t="13773" b="11247"/>
          <a:stretch>
            <a:fillRect/>
          </a:stretch>
        </p:blipFill>
        <p:spPr bwMode="auto">
          <a:xfrm>
            <a:off x="28575" y="2379675"/>
            <a:ext cx="1458721" cy="1116000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26" name="Рисунок 25" descr="_MG_39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5" y="1244251"/>
            <a:ext cx="1674000" cy="1116000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29" name="Picture 3" descr="\\W03-0007\реклама\Reklama\Reklama\OBMEN\_DenisNik\1 Фотобанк\Моно\Trillenium\_MG_9546.jpg"/>
          <p:cNvPicPr>
            <a:picLocks noChangeAspect="1" noChangeArrowheads="1"/>
          </p:cNvPicPr>
          <p:nvPr/>
        </p:nvPicPr>
        <p:blipFill>
          <a:blip r:embed="rId7" cstate="print"/>
          <a:srcRect l="692" t="8145" r="-238"/>
          <a:stretch>
            <a:fillRect/>
          </a:stretch>
        </p:blipFill>
        <p:spPr bwMode="auto">
          <a:xfrm>
            <a:off x="1514474" y="2377367"/>
            <a:ext cx="1813961" cy="1116000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30" name="Рисунок 29" descr="_MG_473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5" y="3512745"/>
            <a:ext cx="1674000" cy="1116000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22" name="Picture 3" descr="C:\Documents and Settings\KalesnikovDN\Рабочий стол\Фотоматериалы для презент\Моно люди майер.jpg"/>
          <p:cNvPicPr>
            <a:picLocks noChangeAspect="1" noChangeArrowheads="1"/>
          </p:cNvPicPr>
          <p:nvPr/>
        </p:nvPicPr>
        <p:blipFill>
          <a:blip r:embed="rId9" cstate="print"/>
          <a:srcRect l="-741" r="1148" b="-561"/>
          <a:stretch>
            <a:fillRect/>
          </a:stretch>
        </p:blipFill>
        <p:spPr bwMode="auto">
          <a:xfrm>
            <a:off x="1676401" y="3516731"/>
            <a:ext cx="1643945" cy="1116000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19" name="Picture 2" descr="C:\Documents and Settings\KalesnikovDN\Рабочий стол\Фотоматериалы для презент\! Сессия Моно 30_05\_MG_6219.JPG"/>
          <p:cNvPicPr>
            <a:picLocks noChangeAspect="1" noChangeArrowheads="1"/>
          </p:cNvPicPr>
          <p:nvPr/>
        </p:nvPicPr>
        <p:blipFill>
          <a:blip r:embed="rId10" cstate="print"/>
          <a:srcRect l="15705" t="14916" r="11710" b="3832"/>
          <a:stretch>
            <a:fillRect/>
          </a:stretch>
        </p:blipFill>
        <p:spPr bwMode="auto">
          <a:xfrm>
            <a:off x="28575" y="4652291"/>
            <a:ext cx="1495425" cy="1116000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20" name="Рисунок 19" descr="6.jpg"/>
          <p:cNvPicPr>
            <a:picLocks noChangeAspect="1"/>
          </p:cNvPicPr>
          <p:nvPr/>
        </p:nvPicPr>
        <p:blipFill>
          <a:blip r:embed="rId11" cstate="print"/>
          <a:srcRect l="3563" t="19167" r="51252" b="40694"/>
          <a:stretch>
            <a:fillRect/>
          </a:stretch>
        </p:blipFill>
        <p:spPr>
          <a:xfrm>
            <a:off x="1514474" y="4648200"/>
            <a:ext cx="1814400" cy="1117439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18" name="Picture 2" descr="C:\Documents and Settings\KalesnikovDN\Рабочий стол\Фотоматериалы для презент\! Сессия Моно 30_05\_MG_6308.JPG"/>
          <p:cNvPicPr>
            <a:picLocks noChangeArrowheads="1"/>
          </p:cNvPicPr>
          <p:nvPr/>
        </p:nvPicPr>
        <p:blipFill>
          <a:blip r:embed="rId12" cstate="print"/>
          <a:srcRect t="4484" b="15115"/>
          <a:stretch>
            <a:fillRect/>
          </a:stretch>
        </p:blipFill>
        <p:spPr bwMode="auto">
          <a:xfrm>
            <a:off x="28575" y="5781674"/>
            <a:ext cx="1692000" cy="1044000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28" name="Рисунок 27" descr="IMG_993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52600" y="5785425"/>
            <a:ext cx="1566000" cy="10440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806768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icture 14.png"/>
          <p:cNvPicPr>
            <a:picLocks noChangeAspect="1"/>
          </p:cNvPicPr>
          <p:nvPr/>
        </p:nvPicPr>
        <p:blipFill>
          <a:blip r:embed="rId3" cstate="print"/>
          <a:srcRect t="2636"/>
          <a:stretch>
            <a:fillRect/>
          </a:stretch>
        </p:blipFill>
        <p:spPr>
          <a:xfrm>
            <a:off x="0" y="0"/>
            <a:ext cx="9921371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906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solidFill>
                <a:srgbClr val="FFFFFF"/>
              </a:solidFill>
            </a:endParaRPr>
          </a:p>
          <a:p>
            <a:r>
              <a:rPr lang="ru-RU" sz="2800" dirty="0" smtClean="0">
                <a:solidFill>
                  <a:srgbClr val="FFFFFF"/>
                </a:solidFill>
              </a:rPr>
              <a:t>Мы компания – где созданы </a:t>
            </a:r>
            <a:r>
              <a:rPr lang="ru-RU" sz="2800" dirty="0" smtClean="0"/>
              <a:t>достойные условия труда</a:t>
            </a:r>
          </a:p>
          <a:p>
            <a:pPr marL="361950"/>
            <a:endParaRPr lang="ru-RU" sz="2800" dirty="0" smtClean="0">
              <a:solidFill>
                <a:srgbClr val="FFFF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4976037" y="1222746"/>
            <a:ext cx="4929963" cy="531626"/>
          </a:xfrm>
          <a:prstGeom prst="rect">
            <a:avLst/>
          </a:prstGeom>
          <a:solidFill>
            <a:srgbClr val="00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dirty="0" smtClean="0"/>
              <a:t>Программы мотивации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0" y="3140150"/>
            <a:ext cx="4929963" cy="531626"/>
          </a:xfrm>
          <a:prstGeom prst="rect">
            <a:avLst/>
          </a:prstGeom>
          <a:solidFill>
            <a:srgbClr val="00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dirty="0" smtClean="0"/>
              <a:t>Программы адаптации, обучения и продвижения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976037" y="3150783"/>
            <a:ext cx="4929963" cy="531626"/>
          </a:xfrm>
          <a:prstGeom prst="rect">
            <a:avLst/>
          </a:prstGeom>
          <a:solidFill>
            <a:srgbClr val="00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dirty="0" smtClean="0"/>
              <a:t>Технологическое обеспечение сотрудников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0" y="1215656"/>
            <a:ext cx="4929963" cy="531626"/>
          </a:xfrm>
          <a:prstGeom prst="rect">
            <a:avLst/>
          </a:prstGeom>
          <a:solidFill>
            <a:srgbClr val="00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dirty="0" smtClean="0"/>
              <a:t>Социальная  политика в отношении персонала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887432" y="1839434"/>
            <a:ext cx="52241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6699"/>
                </a:solidFill>
              </a:rPr>
              <a:t>Системы премирования и корпоративных наград, </a:t>
            </a:r>
          </a:p>
          <a:p>
            <a:pPr marL="268288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6699"/>
                </a:solidFill>
              </a:rPr>
              <a:t>Программы дополнительного медицинского страхования;</a:t>
            </a:r>
          </a:p>
          <a:p>
            <a:pPr marL="268288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6699"/>
                </a:solidFill>
              </a:rPr>
              <a:t>Система регулярной индексации оплаты труда;</a:t>
            </a:r>
          </a:p>
          <a:p>
            <a:pPr marL="268288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6699"/>
                </a:solidFill>
              </a:rPr>
              <a:t>Корпоративные мероприятия.</a:t>
            </a:r>
            <a:endParaRPr lang="ru-RU" dirty="0" smtClean="0">
              <a:solidFill>
                <a:srgbClr val="00669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46921" y="2066260"/>
            <a:ext cx="4859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buFont typeface="Wingdings" pitchFamily="2" charset="2"/>
              <a:buChar char="q"/>
            </a:pPr>
            <a:endParaRPr lang="ru-RU" dirty="0" smtClean="0">
              <a:solidFill>
                <a:srgbClr val="006699"/>
              </a:solidFill>
            </a:endParaRPr>
          </a:p>
          <a:p>
            <a:pPr marL="268288" indent="-268288"/>
            <a:endParaRPr lang="ru-RU" dirty="0" smtClean="0">
              <a:solidFill>
                <a:srgbClr val="006699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3597348"/>
            <a:ext cx="485907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/>
            <a:endParaRPr lang="ru-RU" sz="1400" dirty="0" smtClean="0">
              <a:solidFill>
                <a:srgbClr val="006699"/>
              </a:solidFill>
            </a:endParaRPr>
          </a:p>
          <a:p>
            <a:pPr marL="268288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6699"/>
                </a:solidFill>
              </a:rPr>
              <a:t>В отношении вновь принятых сотрудников реализуются специализированные программы адаптации и первоначального обучения;</a:t>
            </a:r>
          </a:p>
          <a:p>
            <a:pPr marL="268288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6699"/>
                </a:solidFill>
              </a:rPr>
              <a:t>В отношении работающего персонала действует постоянная корпоративная программа развития и продвижения, включающая целевые учебные курсы, выездные тренинги и семинары, участие в деловых играх и мастер классы с участием </a:t>
            </a:r>
            <a:r>
              <a:rPr lang="ru-RU" sz="1400" dirty="0" err="1" smtClean="0">
                <a:solidFill>
                  <a:srgbClr val="006699"/>
                </a:solidFill>
              </a:rPr>
              <a:t>топ-менеджмента</a:t>
            </a:r>
            <a:r>
              <a:rPr lang="ru-RU" sz="1400" dirty="0" smtClean="0">
                <a:solidFill>
                  <a:srgbClr val="006699"/>
                </a:solidFill>
              </a:rPr>
              <a:t>. </a:t>
            </a:r>
          </a:p>
          <a:p>
            <a:pPr marL="268288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6699"/>
                </a:solidFill>
              </a:rPr>
              <a:t>На регулярной основе реализуется программа отбора и подготовки высшего менеджмента компании.</a:t>
            </a:r>
          </a:p>
          <a:p>
            <a:pPr marL="268288" indent="-268288"/>
            <a:r>
              <a:rPr lang="ru-RU" sz="1400" dirty="0" smtClean="0">
                <a:solidFill>
                  <a:srgbClr val="006699"/>
                </a:solidFill>
              </a:rPr>
              <a:t> </a:t>
            </a:r>
          </a:p>
          <a:p>
            <a:pPr marL="268288" indent="-268288"/>
            <a:endParaRPr lang="ru-RU" dirty="0" smtClean="0">
              <a:solidFill>
                <a:srgbClr val="006699"/>
              </a:solidFill>
            </a:endParaRPr>
          </a:p>
          <a:p>
            <a:pPr marL="268288" indent="-268288"/>
            <a:endParaRPr lang="ru-RU" dirty="0" smtClean="0">
              <a:solidFill>
                <a:srgbClr val="006699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46921" y="3898605"/>
            <a:ext cx="48590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6699"/>
                </a:solidFill>
              </a:rPr>
              <a:t>Офисные и производственные помещения оборудованы в соответствии с требованиями эргономики и охраны труда. </a:t>
            </a:r>
          </a:p>
          <a:p>
            <a:pPr marL="268288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6699"/>
                </a:solidFill>
              </a:rPr>
              <a:t>Рабочие места организованны в соответствии с принципами 5С.</a:t>
            </a:r>
          </a:p>
          <a:p>
            <a:pPr marL="268288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6699"/>
                </a:solidFill>
              </a:rPr>
              <a:t>В техническом оснащении рабочих мест применяются только современное и технологичное оборудование.  </a:t>
            </a:r>
          </a:p>
          <a:p>
            <a:pPr marL="268288" indent="-268288">
              <a:buFont typeface="Wingdings" pitchFamily="2" charset="2"/>
              <a:buChar char="q"/>
            </a:pPr>
            <a:endParaRPr lang="ru-RU" sz="1400" dirty="0" smtClean="0">
              <a:solidFill>
                <a:srgbClr val="006699"/>
              </a:solidFill>
            </a:endParaRPr>
          </a:p>
          <a:p>
            <a:pPr marL="268288" indent="-268288"/>
            <a:endParaRPr lang="ru-RU" dirty="0" smtClean="0">
              <a:solidFill>
                <a:srgbClr val="006699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1796901"/>
            <a:ext cx="48590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6699"/>
                </a:solidFill>
              </a:rPr>
              <a:t>Строгое соблюдение Трудового Кодекса РФ;</a:t>
            </a:r>
          </a:p>
          <a:p>
            <a:pPr marL="268288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6699"/>
                </a:solidFill>
              </a:rPr>
              <a:t>Своевременные выплаты заработной платы;</a:t>
            </a:r>
          </a:p>
          <a:p>
            <a:pPr marL="268288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6699"/>
                </a:solidFill>
              </a:rPr>
              <a:t>Полностью официальная заработная плата;</a:t>
            </a:r>
          </a:p>
          <a:p>
            <a:pPr marL="268288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6699"/>
                </a:solidFill>
              </a:rPr>
              <a:t>Оплачиваемые больничные и отпуска;</a:t>
            </a:r>
          </a:p>
          <a:p>
            <a:pPr marL="268288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6699"/>
                </a:solidFill>
              </a:rPr>
              <a:t>Пятидневная рабочая неделя; </a:t>
            </a:r>
            <a:endParaRPr lang="ru-RU" sz="1200" dirty="0" smtClean="0">
              <a:solidFill>
                <a:srgbClr val="006699"/>
              </a:solidFill>
            </a:endParaRPr>
          </a:p>
          <a:p>
            <a:pPr marL="268288" indent="-268288"/>
            <a:endParaRPr lang="ru-RU" dirty="0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6768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icture 14.png"/>
          <p:cNvPicPr>
            <a:picLocks noChangeAspect="1"/>
          </p:cNvPicPr>
          <p:nvPr/>
        </p:nvPicPr>
        <p:blipFill>
          <a:blip r:embed="rId3" cstate="print"/>
          <a:srcRect t="2636"/>
          <a:stretch>
            <a:fillRect/>
          </a:stretch>
        </p:blipFill>
        <p:spPr>
          <a:xfrm>
            <a:off x="0" y="0"/>
            <a:ext cx="9921371" cy="6858000"/>
          </a:xfrm>
          <a:prstGeom prst="rect">
            <a:avLst/>
          </a:prstGeom>
          <a:noFill/>
        </p:spPr>
      </p:pic>
      <p:sp>
        <p:nvSpPr>
          <p:cNvPr id="21" name="Текст 9"/>
          <p:cNvSpPr txBox="1">
            <a:spLocks/>
          </p:cNvSpPr>
          <p:nvPr/>
        </p:nvSpPr>
        <p:spPr>
          <a:xfrm>
            <a:off x="5199986" y="1371003"/>
            <a:ext cx="4335899" cy="518477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28800" y="1246725"/>
            <a:ext cx="795722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/>
            <a:endParaRPr lang="ru-RU" sz="1100" dirty="0" smtClean="0">
              <a:solidFill>
                <a:srgbClr val="0070C0"/>
              </a:solidFill>
            </a:endParaRPr>
          </a:p>
          <a:p>
            <a:pPr marL="268288" indent="-268288"/>
            <a:endParaRPr lang="ru-RU" sz="1100" dirty="0" smtClean="0">
              <a:solidFill>
                <a:srgbClr val="0070C0"/>
              </a:solidFill>
            </a:endParaRPr>
          </a:p>
          <a:p>
            <a:pPr marL="268288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</a:rPr>
              <a:t>Система профессионального развития сотрудника, существующая в компании позволяет пройти путь от студента-практиканта до руководителя одного из наших предприятий и даже президента компании. Целый ряд наших руководителей и директоров начали работу в ОАО «Концерн Энергомера» после окончания вузов с самых первых этапов карьеры.</a:t>
            </a:r>
          </a:p>
          <a:p>
            <a:pPr marL="268288" indent="-268288"/>
            <a:endParaRPr lang="ru-RU" sz="1400" dirty="0" smtClean="0">
              <a:solidFill>
                <a:srgbClr val="0070C0"/>
              </a:solidFill>
            </a:endParaRPr>
          </a:p>
          <a:p>
            <a:pPr marL="268288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</a:rPr>
              <a:t>Каждый молодой специалист, приходящий на работу в ОАО «Концерн Энергомера» может рассчитывать на достаточно быстрое расширение своих функций. </a:t>
            </a:r>
          </a:p>
          <a:p>
            <a:pPr marL="268288" indent="-268288"/>
            <a:endParaRPr lang="ru-RU" sz="1400" dirty="0" smtClean="0">
              <a:solidFill>
                <a:srgbClr val="0070C0"/>
              </a:solidFill>
            </a:endParaRPr>
          </a:p>
          <a:p>
            <a:pPr marL="268288" indent="-268288">
              <a:buFont typeface="Wingdings" pitchFamily="2" charset="2"/>
              <a:buChar char="q"/>
            </a:pPr>
            <a:endParaRPr lang="ru-RU" sz="1400" dirty="0" smtClean="0">
              <a:solidFill>
                <a:srgbClr val="0070C0"/>
              </a:solidFill>
            </a:endParaRPr>
          </a:p>
          <a:p>
            <a:pPr marL="268288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</a:rPr>
              <a:t>В ОАО «Концерн Энергомера» 50% сотрудников – в возрасте до 30 лет. Набор выпускников и молодых специалистов – основа кадровой политики нашей компании. </a:t>
            </a:r>
          </a:p>
          <a:p>
            <a:pPr marL="268288" indent="-268288"/>
            <a:endParaRPr lang="ru-RU" sz="1400" dirty="0" smtClean="0">
              <a:solidFill>
                <a:srgbClr val="0070C0"/>
              </a:solidFill>
            </a:endParaRPr>
          </a:p>
          <a:p>
            <a:pPr marL="268288" indent="-268288"/>
            <a:r>
              <a:rPr lang="ru-RU" sz="1400" dirty="0" smtClean="0">
                <a:solidFill>
                  <a:srgbClr val="0070C0"/>
                </a:solidFill>
              </a:rPr>
              <a:t>Для каждого молодого специалиста мы предоставляем возможность:</a:t>
            </a:r>
          </a:p>
          <a:p>
            <a:pPr marL="268288" indent="-268288"/>
            <a:endParaRPr lang="ru-RU" sz="1400" dirty="0" smtClean="0">
              <a:solidFill>
                <a:srgbClr val="0070C0"/>
              </a:solidFill>
            </a:endParaRPr>
          </a:p>
          <a:p>
            <a:pPr marL="725488" lvl="1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</a:rPr>
              <a:t>карьерного роста ;</a:t>
            </a:r>
          </a:p>
          <a:p>
            <a:pPr marL="725488" lvl="1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</a:rPr>
              <a:t>выбора работы по призванию;</a:t>
            </a:r>
          </a:p>
          <a:p>
            <a:pPr marL="725488" lvl="1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</a:rPr>
              <a:t>постоянное повышение заработной платы при наличии успехов молодого специалиста;</a:t>
            </a:r>
          </a:p>
          <a:p>
            <a:pPr marL="725488" lvl="1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</a:rPr>
              <a:t>подбор будущих специалистов на стадии обучения в вузе;</a:t>
            </a:r>
          </a:p>
          <a:p>
            <a:pPr marL="725488" lvl="1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</a:rPr>
              <a:t>создание хороших условий для прохождения практики и стажировки;</a:t>
            </a:r>
          </a:p>
          <a:p>
            <a:pPr marL="725488" lvl="1" indent="-268288">
              <a:buFont typeface="Wingdings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</a:rPr>
              <a:t>внимательное и творческое отношение к любым проблемам молодых специалистов.</a:t>
            </a:r>
            <a:endParaRPr lang="ru-RU" sz="1400" dirty="0" smtClean="0">
              <a:solidFill>
                <a:srgbClr val="006699"/>
              </a:solidFill>
            </a:endParaRPr>
          </a:p>
        </p:txBody>
      </p:sp>
      <p:pic>
        <p:nvPicPr>
          <p:cNvPr id="15" name="Рисунок 14" descr="_MG_39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519917"/>
            <a:ext cx="1738061" cy="1190846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7" name="Рисунок 6" descr="safadgfsagdsg-441x3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242458"/>
            <a:ext cx="1779204" cy="1266825"/>
          </a:xfrm>
          <a:prstGeom prst="rect">
            <a:avLst/>
          </a:prstGeom>
        </p:spPr>
      </p:pic>
      <p:pic>
        <p:nvPicPr>
          <p:cNvPr id="8" name="Рисунок 7" descr="StudentAmbassador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01341"/>
            <a:ext cx="1775637" cy="1456660"/>
          </a:xfrm>
          <a:prstGeom prst="rect">
            <a:avLst/>
          </a:prstGeom>
        </p:spPr>
      </p:pic>
      <p:pic>
        <p:nvPicPr>
          <p:cNvPr id="10" name="Рисунок 9" descr="rossijskie_student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705596"/>
            <a:ext cx="1754372" cy="171343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>
            <a:off x="0" y="0"/>
            <a:ext cx="9906000" cy="56827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2300" b="1" dirty="0" smtClean="0"/>
              <a:t>Поиск и привлечение талантливых специалистов </a:t>
            </a:r>
          </a:p>
          <a:p>
            <a:r>
              <a:rPr lang="ru-RU" sz="2300" b="1" dirty="0" smtClean="0"/>
              <a:t>является одним из приоритетных направлений кадровой политики Компании</a:t>
            </a:r>
          </a:p>
        </p:txBody>
      </p:sp>
    </p:spTree>
    <p:extLst>
      <p:ext uri="{BB962C8B-B14F-4D97-AF65-F5344CB8AC3E}">
        <p14:creationId xmlns="" xmlns:p14="http://schemas.microsoft.com/office/powerpoint/2010/main" val="3806768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Training">
  <a:themeElements>
    <a:clrScheme name="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Свеч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Training">
  <a:themeElements>
    <a:clrScheme name="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6C2E5335B09094E99BFEB06617148F9" ma:contentTypeVersion="0" ma:contentTypeDescription="Создание документа." ma:contentTypeScope="" ma:versionID="5b0a364a32175235670672bf857f24db">
  <xsd:schema xmlns:xsd="http://www.w3.org/2001/XMLSchema" xmlns:p="http://schemas.microsoft.com/office/2006/metadata/properties" targetNamespace="http://schemas.microsoft.com/office/2006/metadata/properties" ma:root="true" ma:fieldsID="53974d1da0c14f073d2cc649cae9f3e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C8EE21-0CAD-4858-A17A-94C18B0F20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4A108E25-FF66-447B-B617-B03725850817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90E86F35-C03A-4A21-A80A-8C3946D3DEB2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http://schemas.openxmlformats.org/package/2006/metadata/core-properties"/>
  </ds:schemaRefs>
</ds:datastoreItem>
</file>

<file path=customXml/itemProps4.xml><?xml version="1.0" encoding="utf-8"?>
<ds:datastoreItem xmlns:ds="http://schemas.openxmlformats.org/officeDocument/2006/customXml" ds:itemID="{8A39BB27-3335-4F5F-A144-0B85CF1CE8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89291</TotalTime>
  <Words>663</Words>
  <Application>Microsoft Office PowerPoint</Application>
  <PresentationFormat>Лист A4 (210x297 мм)</PresentationFormat>
  <Paragraphs>109</Paragraphs>
  <Slides>9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3_Training</vt:lpstr>
      <vt:lpstr>4_Свечение</vt:lpstr>
      <vt:lpstr>7_Training</vt:lpstr>
      <vt:lpstr>Слайд 1</vt:lpstr>
      <vt:lpstr>Это свыше 5000 сотрудников;  - 8 заводов на территории России,   Белоруссии, Украины и Китая;  - 3 зарубежных представительства    в США, Китае и Южной Корее;   - 2 корпоративных института;  - крупнейшее в крае сельскохозяйственное    предприятие;  - ежедневная выручка более 1 миллиона   долларов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ЗИП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</dc:title>
  <dc:creator>ПЭО</dc:creator>
  <cp:lastModifiedBy>MendelMV</cp:lastModifiedBy>
  <cp:revision>7802</cp:revision>
  <dcterms:created xsi:type="dcterms:W3CDTF">2002-06-25T06:32:10Z</dcterms:created>
  <dcterms:modified xsi:type="dcterms:W3CDTF">2012-04-03T07:43:26Z</dcterms:modified>
  <cp:contentType>Документ</cp:contentTyp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Документ</vt:lpwstr>
  </property>
  <property fmtid="{D5CDD505-2E9C-101B-9397-08002B2CF9AE}" pid="3" name="ContentTypeId">
    <vt:lpwstr>0x01010016C2E5335B09094E99BFEB06617148F9</vt:lpwstr>
  </property>
</Properties>
</file>